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2" r:id="rId4"/>
    <p:sldId id="266" r:id="rId5"/>
    <p:sldId id="257" r:id="rId6"/>
    <p:sldId id="275" r:id="rId7"/>
    <p:sldId id="258" r:id="rId8"/>
    <p:sldId id="274" r:id="rId9"/>
    <p:sldId id="276" r:id="rId10"/>
    <p:sldId id="261" r:id="rId11"/>
    <p:sldId id="262" r:id="rId12"/>
    <p:sldId id="260" r:id="rId13"/>
    <p:sldId id="267" r:id="rId14"/>
    <p:sldId id="27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139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4" autoAdjust="0"/>
    <p:restoredTop sz="94662" autoAdjust="0"/>
  </p:normalViewPr>
  <p:slideViewPr>
    <p:cSldViewPr>
      <p:cViewPr varScale="1">
        <p:scale>
          <a:sx n="108" d="100"/>
          <a:sy n="108" d="100"/>
        </p:scale>
        <p:origin x="-10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18774F-BFC4-44FE-8A4C-3FFC6B1E7CA7}" type="doc">
      <dgm:prSet loTypeId="urn:microsoft.com/office/officeart/2005/8/layout/hierarchy4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71DFEB5-68AB-4DBF-B007-4A24B4EEB4E7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</a:rPr>
            <a:t>ШЛАК МОЛОТЫЙ ПРИМЕНЯЕТСЯ ДЛЯ ИЗГОТОВЛЕНИЯ</a:t>
          </a:r>
          <a:endParaRPr lang="ru-RU" sz="3200" dirty="0">
            <a:solidFill>
              <a:schemeClr val="accent6">
                <a:lumMod val="75000"/>
              </a:schemeClr>
            </a:solidFill>
          </a:endParaRPr>
        </a:p>
      </dgm:t>
    </dgm:pt>
    <dgm:pt modelId="{2E98DC37-136B-4F36-A222-44E5B4AE5B85}" type="parTrans" cxnId="{4046AAB0-0E6C-46D4-AEE7-687FF81A9609}">
      <dgm:prSet/>
      <dgm:spPr/>
      <dgm:t>
        <a:bodyPr/>
        <a:lstStyle/>
        <a:p>
          <a:endParaRPr lang="ru-RU"/>
        </a:p>
      </dgm:t>
    </dgm:pt>
    <dgm:pt modelId="{77D75499-F6A5-41C6-A7C8-C57A5BAAA732}" type="sibTrans" cxnId="{4046AAB0-0E6C-46D4-AEE7-687FF81A9609}">
      <dgm:prSet/>
      <dgm:spPr/>
      <dgm:t>
        <a:bodyPr/>
        <a:lstStyle/>
        <a:p>
          <a:endParaRPr lang="ru-RU"/>
        </a:p>
      </dgm:t>
    </dgm:pt>
    <dgm:pt modelId="{A8589864-8269-4E04-8D99-7F22A6322B9F}">
      <dgm:prSet phldrT="[Текст]"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Растворов и бетонов, сухих строительных смесей</a:t>
          </a:r>
          <a:r>
            <a:rPr lang="ru-RU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endParaRPr lang="ru-RU" dirty="0">
            <a:solidFill>
              <a:srgbClr val="333333"/>
            </a:solidFill>
          </a:endParaRPr>
        </a:p>
      </dgm:t>
    </dgm:pt>
    <dgm:pt modelId="{D7C5B3A2-D57D-4A09-9B7D-2DB4A1B72975}" type="parTrans" cxnId="{70C3CF4D-91D1-4B44-81DD-70E062DEFEA0}">
      <dgm:prSet/>
      <dgm:spPr/>
      <dgm:t>
        <a:bodyPr/>
        <a:lstStyle/>
        <a:p>
          <a:endParaRPr lang="ru-RU"/>
        </a:p>
      </dgm:t>
    </dgm:pt>
    <dgm:pt modelId="{BD26122C-C2DA-4C03-8C83-E0DA6A854C5D}" type="sibTrans" cxnId="{70C3CF4D-91D1-4B44-81DD-70E062DEFEA0}">
      <dgm:prSet/>
      <dgm:spPr/>
      <dgm:t>
        <a:bodyPr/>
        <a:lstStyle/>
        <a:p>
          <a:endParaRPr lang="ru-RU"/>
        </a:p>
      </dgm:t>
    </dgm:pt>
    <dgm:pt modelId="{4F0932E3-ADA9-47F3-B779-7E1B0A8CDF8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Изделий и конструкций из тяжелого </a:t>
          </a:r>
          <a:r>
            <a:rPr lang="ru-RU" sz="2000" b="1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бетона</a:t>
          </a:r>
          <a:endParaRPr lang="en-US" sz="2000" b="1" dirty="0" smtClean="0">
            <a:solidFill>
              <a:srgbClr val="333333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ru-RU" sz="2000" b="1" dirty="0" smtClean="0">
              <a:solidFill>
                <a:srgbClr val="333333"/>
              </a:solidFill>
              <a:latin typeface="Tahoma" panose="020B0604030504040204" pitchFamily="34" charset="0"/>
              <a:cs typeface="Tahoma" panose="020B0604030504040204" pitchFamily="34" charset="0"/>
            </a:rPr>
            <a:t>Производство легкого бетона</a:t>
          </a:r>
          <a:endParaRPr lang="ru-RU" sz="2000" b="1" dirty="0">
            <a:solidFill>
              <a:srgbClr val="333333"/>
            </a:solidFill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3AE82195-1E5B-4EBE-B7AA-F0E46240E43A}" type="parTrans" cxnId="{DD45877F-FDE2-4C1F-A265-3FEE75597A02}">
      <dgm:prSet/>
      <dgm:spPr/>
      <dgm:t>
        <a:bodyPr/>
        <a:lstStyle/>
        <a:p>
          <a:endParaRPr lang="ru-RU"/>
        </a:p>
      </dgm:t>
    </dgm:pt>
    <dgm:pt modelId="{11D0300B-E29E-4259-809F-4148A01D8307}" type="sibTrans" cxnId="{DD45877F-FDE2-4C1F-A265-3FEE75597A02}">
      <dgm:prSet/>
      <dgm:spPr/>
      <dgm:t>
        <a:bodyPr/>
        <a:lstStyle/>
        <a:p>
          <a:endParaRPr lang="ru-RU"/>
        </a:p>
      </dgm:t>
    </dgm:pt>
    <dgm:pt modelId="{A5A948E3-4992-4336-A93A-A51CA43BCD4F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Геополимеров</a:t>
          </a:r>
          <a:r>
            <a:rPr lang="ru-RU" sz="2000" b="1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ru-RU" sz="2000" b="1" dirty="0" smtClean="0">
            <a:solidFill>
              <a:srgbClr val="333333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ru-RU" sz="2000" b="1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(щелочеактивированных цементов и шлакощелочных </a:t>
          </a:r>
          <a:r>
            <a:rPr lang="ru-RU" sz="2000" b="1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бетонов)</a:t>
          </a:r>
          <a:endParaRPr lang="ru-RU" sz="2000" dirty="0">
            <a:solidFill>
              <a:srgbClr val="333333"/>
            </a:solidFill>
          </a:endParaRPr>
        </a:p>
      </dgm:t>
    </dgm:pt>
    <dgm:pt modelId="{B7DB4DC6-2070-4E2C-BB8A-AB79976127AA}" type="parTrans" cxnId="{A020A943-0F0E-4309-A89C-B0DE7C80D989}">
      <dgm:prSet/>
      <dgm:spPr/>
      <dgm:t>
        <a:bodyPr/>
        <a:lstStyle/>
        <a:p>
          <a:endParaRPr lang="ru-RU"/>
        </a:p>
      </dgm:t>
    </dgm:pt>
    <dgm:pt modelId="{B2BDBC71-1B52-4589-A7CB-82780A153423}" type="sibTrans" cxnId="{A020A943-0F0E-4309-A89C-B0DE7C80D989}">
      <dgm:prSet/>
      <dgm:spPr/>
      <dgm:t>
        <a:bodyPr/>
        <a:lstStyle/>
        <a:p>
          <a:endParaRPr lang="ru-RU"/>
        </a:p>
      </dgm:t>
    </dgm:pt>
    <dgm:pt modelId="{167D5B17-E702-4915-9312-FCDAFE9FC00A}" type="pres">
      <dgm:prSet presAssocID="{DB18774F-BFC4-44FE-8A4C-3FFC6B1E7CA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813773-F1B8-4B49-A20A-A450B027188A}" type="pres">
      <dgm:prSet presAssocID="{271DFEB5-68AB-4DBF-B007-4A24B4EEB4E7}" presName="vertOne" presStyleCnt="0"/>
      <dgm:spPr/>
    </dgm:pt>
    <dgm:pt modelId="{DE63BDF2-40B7-4CED-8CE8-F0E86BF2BF2C}" type="pres">
      <dgm:prSet presAssocID="{271DFEB5-68AB-4DBF-B007-4A24B4EEB4E7}" presName="txOne" presStyleLbl="node0" presStyleIdx="0" presStyleCnt="1" custScaleY="48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A75932-3AF4-458C-B077-2B508FB01289}" type="pres">
      <dgm:prSet presAssocID="{271DFEB5-68AB-4DBF-B007-4A24B4EEB4E7}" presName="parTransOne" presStyleCnt="0"/>
      <dgm:spPr/>
    </dgm:pt>
    <dgm:pt modelId="{53E40D56-37D5-49C9-A7E3-9150D2568A21}" type="pres">
      <dgm:prSet presAssocID="{271DFEB5-68AB-4DBF-B007-4A24B4EEB4E7}" presName="horzOne" presStyleCnt="0"/>
      <dgm:spPr/>
    </dgm:pt>
    <dgm:pt modelId="{C4242FD4-2966-4FFD-9851-45DC8A3B9D2D}" type="pres">
      <dgm:prSet presAssocID="{A8589864-8269-4E04-8D99-7F22A6322B9F}" presName="vertTwo" presStyleCnt="0"/>
      <dgm:spPr/>
    </dgm:pt>
    <dgm:pt modelId="{4D924562-24B2-45FB-A082-33A62D1E500B}" type="pres">
      <dgm:prSet presAssocID="{A8589864-8269-4E04-8D99-7F22A6322B9F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D3744E-951C-4431-976E-4C97A36561CC}" type="pres">
      <dgm:prSet presAssocID="{A8589864-8269-4E04-8D99-7F22A6322B9F}" presName="horzTwo" presStyleCnt="0"/>
      <dgm:spPr/>
    </dgm:pt>
    <dgm:pt modelId="{F357C4EF-721E-4530-809F-B104BED7AE1F}" type="pres">
      <dgm:prSet presAssocID="{BD26122C-C2DA-4C03-8C83-E0DA6A854C5D}" presName="sibSpaceTwo" presStyleCnt="0"/>
      <dgm:spPr/>
    </dgm:pt>
    <dgm:pt modelId="{BEFE76BA-0078-4FEA-8BEE-4D4E537CCFA7}" type="pres">
      <dgm:prSet presAssocID="{4F0932E3-ADA9-47F3-B779-7E1B0A8CDF89}" presName="vertTwo" presStyleCnt="0"/>
      <dgm:spPr/>
    </dgm:pt>
    <dgm:pt modelId="{3F3AB917-DCEB-4785-98E6-5FC8CB8AD652}" type="pres">
      <dgm:prSet presAssocID="{4F0932E3-ADA9-47F3-B779-7E1B0A8CDF89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CA7216-C5B7-4D89-A94C-5AE0BA9A9F79}" type="pres">
      <dgm:prSet presAssocID="{4F0932E3-ADA9-47F3-B779-7E1B0A8CDF89}" presName="horzTwo" presStyleCnt="0"/>
      <dgm:spPr/>
    </dgm:pt>
    <dgm:pt modelId="{9C299B88-5E58-4A0C-A247-782C3AD707AF}" type="pres">
      <dgm:prSet presAssocID="{11D0300B-E29E-4259-809F-4148A01D8307}" presName="sibSpaceTwo" presStyleCnt="0"/>
      <dgm:spPr/>
    </dgm:pt>
    <dgm:pt modelId="{4AB82038-D79A-44F1-BE82-75B71428D696}" type="pres">
      <dgm:prSet presAssocID="{A5A948E3-4992-4336-A93A-A51CA43BCD4F}" presName="vertTwo" presStyleCnt="0"/>
      <dgm:spPr/>
    </dgm:pt>
    <dgm:pt modelId="{268F4317-46F6-42F6-AB67-5E148C43B35B}" type="pres">
      <dgm:prSet presAssocID="{A5A948E3-4992-4336-A93A-A51CA43BCD4F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620373-BD18-495E-A9E9-992F4423E0FE}" type="pres">
      <dgm:prSet presAssocID="{A5A948E3-4992-4336-A93A-A51CA43BCD4F}" presName="horzTwo" presStyleCnt="0"/>
      <dgm:spPr/>
    </dgm:pt>
  </dgm:ptLst>
  <dgm:cxnLst>
    <dgm:cxn modelId="{DD45877F-FDE2-4C1F-A265-3FEE75597A02}" srcId="{271DFEB5-68AB-4DBF-B007-4A24B4EEB4E7}" destId="{4F0932E3-ADA9-47F3-B779-7E1B0A8CDF89}" srcOrd="1" destOrd="0" parTransId="{3AE82195-1E5B-4EBE-B7AA-F0E46240E43A}" sibTransId="{11D0300B-E29E-4259-809F-4148A01D8307}"/>
    <dgm:cxn modelId="{947097A0-FFAD-4B76-B280-75C1D3FBDABF}" type="presOf" srcId="{271DFEB5-68AB-4DBF-B007-4A24B4EEB4E7}" destId="{DE63BDF2-40B7-4CED-8CE8-F0E86BF2BF2C}" srcOrd="0" destOrd="0" presId="urn:microsoft.com/office/officeart/2005/8/layout/hierarchy4"/>
    <dgm:cxn modelId="{A020A943-0F0E-4309-A89C-B0DE7C80D989}" srcId="{271DFEB5-68AB-4DBF-B007-4A24B4EEB4E7}" destId="{A5A948E3-4992-4336-A93A-A51CA43BCD4F}" srcOrd="2" destOrd="0" parTransId="{B7DB4DC6-2070-4E2C-BB8A-AB79976127AA}" sibTransId="{B2BDBC71-1B52-4589-A7CB-82780A153423}"/>
    <dgm:cxn modelId="{4046AAB0-0E6C-46D4-AEE7-687FF81A9609}" srcId="{DB18774F-BFC4-44FE-8A4C-3FFC6B1E7CA7}" destId="{271DFEB5-68AB-4DBF-B007-4A24B4EEB4E7}" srcOrd="0" destOrd="0" parTransId="{2E98DC37-136B-4F36-A222-44E5B4AE5B85}" sibTransId="{77D75499-F6A5-41C6-A7C8-C57A5BAAA732}"/>
    <dgm:cxn modelId="{70C3CF4D-91D1-4B44-81DD-70E062DEFEA0}" srcId="{271DFEB5-68AB-4DBF-B007-4A24B4EEB4E7}" destId="{A8589864-8269-4E04-8D99-7F22A6322B9F}" srcOrd="0" destOrd="0" parTransId="{D7C5B3A2-D57D-4A09-9B7D-2DB4A1B72975}" sibTransId="{BD26122C-C2DA-4C03-8C83-E0DA6A854C5D}"/>
    <dgm:cxn modelId="{B8DED485-6ACD-4AC2-A33C-15F2EFC4A4D4}" type="presOf" srcId="{4F0932E3-ADA9-47F3-B779-7E1B0A8CDF89}" destId="{3F3AB917-DCEB-4785-98E6-5FC8CB8AD652}" srcOrd="0" destOrd="0" presId="urn:microsoft.com/office/officeart/2005/8/layout/hierarchy4"/>
    <dgm:cxn modelId="{90C89A08-DDB4-477C-B55D-BCF29A5AEE57}" type="presOf" srcId="{A5A948E3-4992-4336-A93A-A51CA43BCD4F}" destId="{268F4317-46F6-42F6-AB67-5E148C43B35B}" srcOrd="0" destOrd="0" presId="urn:microsoft.com/office/officeart/2005/8/layout/hierarchy4"/>
    <dgm:cxn modelId="{D422C162-F20F-43AC-B5E0-A389BFFB7526}" type="presOf" srcId="{A8589864-8269-4E04-8D99-7F22A6322B9F}" destId="{4D924562-24B2-45FB-A082-33A62D1E500B}" srcOrd="0" destOrd="0" presId="urn:microsoft.com/office/officeart/2005/8/layout/hierarchy4"/>
    <dgm:cxn modelId="{68269EDC-286E-4AE4-B87D-7B7736AFD449}" type="presOf" srcId="{DB18774F-BFC4-44FE-8A4C-3FFC6B1E7CA7}" destId="{167D5B17-E702-4915-9312-FCDAFE9FC00A}" srcOrd="0" destOrd="0" presId="urn:microsoft.com/office/officeart/2005/8/layout/hierarchy4"/>
    <dgm:cxn modelId="{84339B17-0FAC-4D37-98A1-BCFA1A96CAAF}" type="presParOf" srcId="{167D5B17-E702-4915-9312-FCDAFE9FC00A}" destId="{D5813773-F1B8-4B49-A20A-A450B027188A}" srcOrd="0" destOrd="0" presId="urn:microsoft.com/office/officeart/2005/8/layout/hierarchy4"/>
    <dgm:cxn modelId="{30C4B402-7AC5-44AB-851F-4813006B864B}" type="presParOf" srcId="{D5813773-F1B8-4B49-A20A-A450B027188A}" destId="{DE63BDF2-40B7-4CED-8CE8-F0E86BF2BF2C}" srcOrd="0" destOrd="0" presId="urn:microsoft.com/office/officeart/2005/8/layout/hierarchy4"/>
    <dgm:cxn modelId="{A1779649-BEFC-4D28-9C7C-42BA1DE8E3DB}" type="presParOf" srcId="{D5813773-F1B8-4B49-A20A-A450B027188A}" destId="{E7A75932-3AF4-458C-B077-2B508FB01289}" srcOrd="1" destOrd="0" presId="urn:microsoft.com/office/officeart/2005/8/layout/hierarchy4"/>
    <dgm:cxn modelId="{994E1906-FDF3-4E0F-8E60-9EB673A45AD5}" type="presParOf" srcId="{D5813773-F1B8-4B49-A20A-A450B027188A}" destId="{53E40D56-37D5-49C9-A7E3-9150D2568A21}" srcOrd="2" destOrd="0" presId="urn:microsoft.com/office/officeart/2005/8/layout/hierarchy4"/>
    <dgm:cxn modelId="{928EBE3B-97E8-43B2-98E9-19EAD13EAF50}" type="presParOf" srcId="{53E40D56-37D5-49C9-A7E3-9150D2568A21}" destId="{C4242FD4-2966-4FFD-9851-45DC8A3B9D2D}" srcOrd="0" destOrd="0" presId="urn:microsoft.com/office/officeart/2005/8/layout/hierarchy4"/>
    <dgm:cxn modelId="{4750A6F4-FF66-4823-A3FA-F73A41394E53}" type="presParOf" srcId="{C4242FD4-2966-4FFD-9851-45DC8A3B9D2D}" destId="{4D924562-24B2-45FB-A082-33A62D1E500B}" srcOrd="0" destOrd="0" presId="urn:microsoft.com/office/officeart/2005/8/layout/hierarchy4"/>
    <dgm:cxn modelId="{4DE78B34-3E4F-4771-A02D-E3BE12241B97}" type="presParOf" srcId="{C4242FD4-2966-4FFD-9851-45DC8A3B9D2D}" destId="{CED3744E-951C-4431-976E-4C97A36561CC}" srcOrd="1" destOrd="0" presId="urn:microsoft.com/office/officeart/2005/8/layout/hierarchy4"/>
    <dgm:cxn modelId="{15C72785-CD9F-4557-BA47-534AA5C224DA}" type="presParOf" srcId="{53E40D56-37D5-49C9-A7E3-9150D2568A21}" destId="{F357C4EF-721E-4530-809F-B104BED7AE1F}" srcOrd="1" destOrd="0" presId="urn:microsoft.com/office/officeart/2005/8/layout/hierarchy4"/>
    <dgm:cxn modelId="{47EB1FEC-AE8D-401C-99CC-A17363D08140}" type="presParOf" srcId="{53E40D56-37D5-49C9-A7E3-9150D2568A21}" destId="{BEFE76BA-0078-4FEA-8BEE-4D4E537CCFA7}" srcOrd="2" destOrd="0" presId="urn:microsoft.com/office/officeart/2005/8/layout/hierarchy4"/>
    <dgm:cxn modelId="{E72D55E0-B08D-402C-A993-F225274FBAE5}" type="presParOf" srcId="{BEFE76BA-0078-4FEA-8BEE-4D4E537CCFA7}" destId="{3F3AB917-DCEB-4785-98E6-5FC8CB8AD652}" srcOrd="0" destOrd="0" presId="urn:microsoft.com/office/officeart/2005/8/layout/hierarchy4"/>
    <dgm:cxn modelId="{2515DAE4-E3F6-4F93-B159-121B9405BD80}" type="presParOf" srcId="{BEFE76BA-0078-4FEA-8BEE-4D4E537CCFA7}" destId="{C1CA7216-C5B7-4D89-A94C-5AE0BA9A9F79}" srcOrd="1" destOrd="0" presId="urn:microsoft.com/office/officeart/2005/8/layout/hierarchy4"/>
    <dgm:cxn modelId="{39E720C1-AD44-4204-8B91-A59177EFD0FD}" type="presParOf" srcId="{53E40D56-37D5-49C9-A7E3-9150D2568A21}" destId="{9C299B88-5E58-4A0C-A247-782C3AD707AF}" srcOrd="3" destOrd="0" presId="urn:microsoft.com/office/officeart/2005/8/layout/hierarchy4"/>
    <dgm:cxn modelId="{AFDA3F69-4EF4-48D1-A56E-1007B24C5473}" type="presParOf" srcId="{53E40D56-37D5-49C9-A7E3-9150D2568A21}" destId="{4AB82038-D79A-44F1-BE82-75B71428D696}" srcOrd="4" destOrd="0" presId="urn:microsoft.com/office/officeart/2005/8/layout/hierarchy4"/>
    <dgm:cxn modelId="{FD006140-5CBE-40B8-832C-87D1F3B490BB}" type="presParOf" srcId="{4AB82038-D79A-44F1-BE82-75B71428D696}" destId="{268F4317-46F6-42F6-AB67-5E148C43B35B}" srcOrd="0" destOrd="0" presId="urn:microsoft.com/office/officeart/2005/8/layout/hierarchy4"/>
    <dgm:cxn modelId="{7A4F8B76-9691-4FE0-AB58-E4014B2B1A15}" type="presParOf" srcId="{4AB82038-D79A-44F1-BE82-75B71428D696}" destId="{17620373-BD18-495E-A9E9-992F4423E0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AE229F-1019-4845-A6EC-4FA98D644018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340AFBF-8D7E-47B5-A5C9-599E14CC4EAD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Бетон с добавкой молотого шлака</a:t>
          </a:r>
          <a:endParaRPr lang="ru-RU" sz="2800" dirty="0"/>
        </a:p>
      </dgm:t>
    </dgm:pt>
    <dgm:pt modelId="{57402135-D826-4463-AFB7-C07A809A2BCB}" type="parTrans" cxnId="{B825DC03-08B9-4260-87F8-178E07180046}">
      <dgm:prSet/>
      <dgm:spPr/>
      <dgm:t>
        <a:bodyPr/>
        <a:lstStyle/>
        <a:p>
          <a:pPr algn="ctr"/>
          <a:endParaRPr lang="ru-RU"/>
        </a:p>
      </dgm:t>
    </dgm:pt>
    <dgm:pt modelId="{69DA2AB4-0989-4121-92B1-C38A02970D6E}" type="sibTrans" cxnId="{B825DC03-08B9-4260-87F8-178E07180046}">
      <dgm:prSet/>
      <dgm:spPr/>
      <dgm:t>
        <a:bodyPr/>
        <a:lstStyle/>
        <a:p>
          <a:pPr algn="ctr"/>
          <a:endParaRPr lang="ru-RU"/>
        </a:p>
      </dgm:t>
    </dgm:pt>
    <dgm:pt modelId="{5AB2B702-6015-43A2-9768-95B8C4892809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Бетон с добавкой </a:t>
          </a:r>
          <a:r>
            <a:rPr lang="ru-RU" sz="28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микрокре-мнезема</a:t>
          </a:r>
          <a:endParaRPr lang="ru-RU" sz="2800" dirty="0"/>
        </a:p>
      </dgm:t>
    </dgm:pt>
    <dgm:pt modelId="{4390D6BD-98A8-4CDA-9454-0A56450A5454}" type="parTrans" cxnId="{6816F358-5B69-400A-AB2F-1E803A5C46FC}">
      <dgm:prSet/>
      <dgm:spPr/>
      <dgm:t>
        <a:bodyPr/>
        <a:lstStyle/>
        <a:p>
          <a:pPr algn="ctr"/>
          <a:endParaRPr lang="ru-RU"/>
        </a:p>
      </dgm:t>
    </dgm:pt>
    <dgm:pt modelId="{BF11DB94-F15D-4002-AD8A-C7014D3B9F8D}" type="sibTrans" cxnId="{6816F358-5B69-400A-AB2F-1E803A5C46FC}">
      <dgm:prSet/>
      <dgm:spPr/>
      <dgm:t>
        <a:bodyPr/>
        <a:lstStyle/>
        <a:p>
          <a:pPr algn="ctr"/>
          <a:endParaRPr lang="ru-RU"/>
        </a:p>
      </dgm:t>
    </dgm:pt>
    <dgm:pt modelId="{A946EA5E-2CFB-493D-83C0-412CE4DF0605}" type="pres">
      <dgm:prSet presAssocID="{48AE229F-1019-4845-A6EC-4FA98D64401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B3329E-9CE1-43E8-AC81-96C43C4A6018}" type="pres">
      <dgm:prSet presAssocID="{48AE229F-1019-4845-A6EC-4FA98D644018}" presName="Background" presStyleLbl="bgImgPlace1" presStyleIdx="0" presStyleCnt="1" custScaleX="122413" custLinFactNeighborX="-673" custLinFactNeighborY="-407"/>
      <dgm:spPr/>
    </dgm:pt>
    <dgm:pt modelId="{282A6ED4-574E-455A-91C1-096E2D9DD3FF}" type="pres">
      <dgm:prSet presAssocID="{48AE229F-1019-4845-A6EC-4FA98D644018}" presName="ParentText1" presStyleLbl="revTx" presStyleIdx="0" presStyleCnt="2" custScaleX="81760" custScaleY="50352" custLinFactNeighborX="51100" custLinFactNeighborY="-23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68810-EEB1-4643-B39D-5E0305FD8739}" type="pres">
      <dgm:prSet presAssocID="{48AE229F-1019-4845-A6EC-4FA98D644018}" presName="ParentText2" presStyleLbl="revTx" presStyleIdx="1" presStyleCnt="2" custScaleX="79370" custScaleY="60998" custLinFactNeighborX="31098" custLinFactNeighborY="-177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E76C9-3316-4749-9925-9B59496E48EB}" type="pres">
      <dgm:prSet presAssocID="{48AE229F-1019-4845-A6EC-4FA98D644018}" presName="Plus" presStyleLbl="alignNode1" presStyleIdx="0" presStyleCnt="2" custLinFactX="89546" custLinFactNeighborX="100000" custLinFactNeighborY="3306"/>
      <dgm:spPr/>
    </dgm:pt>
    <dgm:pt modelId="{DB6A50B5-36BB-4A17-B6AD-DB7F3C552967}" type="pres">
      <dgm:prSet presAssocID="{48AE229F-1019-4845-A6EC-4FA98D644018}" presName="Minus" presStyleLbl="alignNode1" presStyleIdx="1" presStyleCnt="2" custLinFactNeighborX="60787" custLinFactNeighborY="7365"/>
      <dgm:spPr/>
      <dgm:t>
        <a:bodyPr/>
        <a:lstStyle/>
        <a:p>
          <a:endParaRPr lang="ru-RU"/>
        </a:p>
      </dgm:t>
    </dgm:pt>
    <dgm:pt modelId="{C6C366F1-5477-4E43-8A6A-3C14E9640BB6}" type="pres">
      <dgm:prSet presAssocID="{48AE229F-1019-4845-A6EC-4FA98D644018}" presName="Divider" presStyleLbl="parChTrans1D1" presStyleIdx="0" presStyleCnt="1" custLinFactX="-91800000" custLinFactNeighborX="-91852874" custLinFactNeighborY="-37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38E9DD5-50C9-41C1-B43C-4322BCE2B37F}" type="presOf" srcId="{5AB2B702-6015-43A2-9768-95B8C4892809}" destId="{96A68810-EEB1-4643-B39D-5E0305FD8739}" srcOrd="0" destOrd="0" presId="urn:microsoft.com/office/officeart/2009/3/layout/PlusandMinus"/>
    <dgm:cxn modelId="{7AC3CE86-96F8-4B87-A39E-C443FE6517BE}" type="presOf" srcId="{E340AFBF-8D7E-47B5-A5C9-599E14CC4EAD}" destId="{282A6ED4-574E-455A-91C1-096E2D9DD3FF}" srcOrd="0" destOrd="0" presId="urn:microsoft.com/office/officeart/2009/3/layout/PlusandMinus"/>
    <dgm:cxn modelId="{6816F358-5B69-400A-AB2F-1E803A5C46FC}" srcId="{48AE229F-1019-4845-A6EC-4FA98D644018}" destId="{5AB2B702-6015-43A2-9768-95B8C4892809}" srcOrd="1" destOrd="0" parTransId="{4390D6BD-98A8-4CDA-9454-0A56450A5454}" sibTransId="{BF11DB94-F15D-4002-AD8A-C7014D3B9F8D}"/>
    <dgm:cxn modelId="{FD4F6CE7-59FA-4229-8806-5B07F3BEC7A6}" type="presOf" srcId="{48AE229F-1019-4845-A6EC-4FA98D644018}" destId="{A946EA5E-2CFB-493D-83C0-412CE4DF0605}" srcOrd="0" destOrd="0" presId="urn:microsoft.com/office/officeart/2009/3/layout/PlusandMinus"/>
    <dgm:cxn modelId="{B825DC03-08B9-4260-87F8-178E07180046}" srcId="{48AE229F-1019-4845-A6EC-4FA98D644018}" destId="{E340AFBF-8D7E-47B5-A5C9-599E14CC4EAD}" srcOrd="0" destOrd="0" parTransId="{57402135-D826-4463-AFB7-C07A809A2BCB}" sibTransId="{69DA2AB4-0989-4121-92B1-C38A02970D6E}"/>
    <dgm:cxn modelId="{9772B158-A608-43AF-9863-5FABA68B60A8}" type="presParOf" srcId="{A946EA5E-2CFB-493D-83C0-412CE4DF0605}" destId="{8EB3329E-9CE1-43E8-AC81-96C43C4A6018}" srcOrd="0" destOrd="0" presId="urn:microsoft.com/office/officeart/2009/3/layout/PlusandMinus"/>
    <dgm:cxn modelId="{2FEAB863-E355-42EE-B0D1-AC80244DB27A}" type="presParOf" srcId="{A946EA5E-2CFB-493D-83C0-412CE4DF0605}" destId="{282A6ED4-574E-455A-91C1-096E2D9DD3FF}" srcOrd="1" destOrd="0" presId="urn:microsoft.com/office/officeart/2009/3/layout/PlusandMinus"/>
    <dgm:cxn modelId="{288C2C98-DBCE-4C81-A41F-D1BA478673B2}" type="presParOf" srcId="{A946EA5E-2CFB-493D-83C0-412CE4DF0605}" destId="{96A68810-EEB1-4643-B39D-5E0305FD8739}" srcOrd="2" destOrd="0" presId="urn:microsoft.com/office/officeart/2009/3/layout/PlusandMinus"/>
    <dgm:cxn modelId="{EA219EBF-164E-4E6C-8A86-8F827D7C0576}" type="presParOf" srcId="{A946EA5E-2CFB-493D-83C0-412CE4DF0605}" destId="{936E76C9-3316-4749-9925-9B59496E48EB}" srcOrd="3" destOrd="0" presId="urn:microsoft.com/office/officeart/2009/3/layout/PlusandMinus"/>
    <dgm:cxn modelId="{603C18A4-CEE5-4F2C-997A-426EE03182E0}" type="presParOf" srcId="{A946EA5E-2CFB-493D-83C0-412CE4DF0605}" destId="{DB6A50B5-36BB-4A17-B6AD-DB7F3C552967}" srcOrd="4" destOrd="0" presId="urn:microsoft.com/office/officeart/2009/3/layout/PlusandMinus"/>
    <dgm:cxn modelId="{78F6DA96-A596-4A2A-9588-28D6E8C896C2}" type="presParOf" srcId="{A946EA5E-2CFB-493D-83C0-412CE4DF0605}" destId="{C6C366F1-5477-4E43-8A6A-3C14E9640BB6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A2EDDB-7B1D-4AB6-8DED-F42573C7D77F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2468978-3501-472A-839E-18D716AC0FAA}">
      <dgm:prSet phldrT="[Текст]" custT="1"/>
      <dgm:spPr/>
      <dgm:t>
        <a:bodyPr/>
        <a:lstStyle/>
        <a:p>
          <a:pPr algn="ctr"/>
          <a:r>
            <a: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Использование при изготовлении бетона молотого шлака позволяет сократить расход клинкерного цемента без уменьшения прочностных показателей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BC8737CC-C81C-4742-9CC1-3B32871C6F54}" type="parTrans" cxnId="{C49836AC-48D4-4F23-9811-8E835553EA4F}">
      <dgm:prSet/>
      <dgm:spPr/>
      <dgm:t>
        <a:bodyPr/>
        <a:lstStyle/>
        <a:p>
          <a:endParaRPr lang="ru-RU"/>
        </a:p>
      </dgm:t>
    </dgm:pt>
    <dgm:pt modelId="{93414E19-7D9E-4195-8E2C-5DF4203A8513}" type="sibTrans" cxnId="{C49836AC-48D4-4F23-9811-8E835553EA4F}">
      <dgm:prSet/>
      <dgm:spPr/>
      <dgm:t>
        <a:bodyPr/>
        <a:lstStyle/>
        <a:p>
          <a:endParaRPr lang="ru-RU"/>
        </a:p>
      </dgm:t>
    </dgm:pt>
    <dgm:pt modelId="{5F374526-7AA9-4FC4-8B7A-7C6FECCCF33F}">
      <dgm:prSet phldrT="[Текст]"/>
      <dgm:spPr/>
      <dgm:t>
        <a:bodyPr/>
        <a:lstStyle/>
        <a:p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Экономия исходного портландцемента колеблется в широких пределах – от 20 до 80%. Процент замещения зависит от таких факторов: активность портландцемента, состав бетона, зерновой состав песка, условия уплотнения бетонной смеси, температуры и продолжительности ТВО и проч.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6E17E56-54E9-42D1-B8BA-317111C94D0D}" type="parTrans" cxnId="{D2C2F556-EA61-498B-95C4-C1F2A363A6B1}">
      <dgm:prSet/>
      <dgm:spPr/>
      <dgm:t>
        <a:bodyPr/>
        <a:lstStyle/>
        <a:p>
          <a:endParaRPr lang="ru-RU"/>
        </a:p>
      </dgm:t>
    </dgm:pt>
    <dgm:pt modelId="{316144E6-47DF-49E5-B0F1-6E1176738AEE}" type="sibTrans" cxnId="{D2C2F556-EA61-498B-95C4-C1F2A363A6B1}">
      <dgm:prSet/>
      <dgm:spPr/>
      <dgm:t>
        <a:bodyPr/>
        <a:lstStyle/>
        <a:p>
          <a:endParaRPr lang="ru-RU"/>
        </a:p>
      </dgm:t>
    </dgm:pt>
    <dgm:pt modelId="{3500E8C3-66F2-4DEE-83E1-68D7560FC83A}">
      <dgm:prSet phldrT="[Текст]" custT="1"/>
      <dgm:spPr/>
      <dgm:t>
        <a:bodyPr/>
        <a:lstStyle/>
        <a:p>
          <a:endParaRPr lang="ru-RU" sz="1200" dirty="0" smtClean="0">
            <a:latin typeface="Tahoma" panose="020B0604030504040204" pitchFamily="34" charset="0"/>
            <a:cs typeface="Tahoma" panose="020B0604030504040204" pitchFamily="34" charset="0"/>
          </a:endParaRPr>
        </a:p>
        <a:p>
          <a:endParaRPr lang="ru-RU" sz="1200" dirty="0" smtClean="0">
            <a:latin typeface="Tahoma" panose="020B0604030504040204" pitchFamily="34" charset="0"/>
            <a:cs typeface="Tahoma" panose="020B0604030504040204" pitchFamily="34" charset="0"/>
          </a:endParaRPr>
        </a:p>
        <a:p>
          <a:endParaRPr lang="ru-RU" sz="1200" dirty="0" smtClean="0">
            <a:latin typeface="Tahoma" panose="020B0604030504040204" pitchFamily="34" charset="0"/>
            <a:cs typeface="Tahoma" panose="020B0604030504040204" pitchFamily="34" charset="0"/>
          </a:endParaRPr>
        </a:p>
        <a:p>
          <a:r>
            <a:rPr lang="ru-RU" sz="1100" dirty="0" smtClean="0">
              <a:latin typeface="Tahoma" panose="020B0604030504040204" pitchFamily="34" charset="0"/>
              <a:cs typeface="Tahoma" panose="020B0604030504040204" pitchFamily="34" charset="0"/>
            </a:rPr>
            <a:t>Молотый шлак </a:t>
          </a:r>
          <a:r>
            <a:rPr lang="ru-RU" sz="1200" dirty="0" smtClean="0">
              <a:latin typeface="Tahoma" panose="020B0604030504040204" pitchFamily="34" charset="0"/>
              <a:cs typeface="Tahoma" panose="020B0604030504040204" pitchFamily="34" charset="0"/>
            </a:rPr>
            <a:t>не </a:t>
          </a:r>
          <a:r>
            <a:rPr lang="ru-RU" sz="1050" dirty="0" smtClean="0">
              <a:latin typeface="Tahoma" panose="020B0604030504040204" pitchFamily="34" charset="0"/>
              <a:cs typeface="Tahoma" panose="020B0604030504040204" pitchFamily="34" charset="0"/>
            </a:rPr>
            <a:t>снижает морозостойкость бетонов, а при применение ТВО, </a:t>
          </a:r>
          <a:r>
            <a:rPr lang="ru-RU" sz="1050" dirty="0" err="1" smtClean="0">
              <a:latin typeface="Tahoma" panose="020B0604030504040204" pitchFamily="34" charset="0"/>
              <a:cs typeface="Tahoma" panose="020B0604030504040204" pitchFamily="34" charset="0"/>
            </a:rPr>
            <a:t>электропрогрева</a:t>
          </a:r>
          <a:r>
            <a:rPr lang="ru-RU" sz="1050" dirty="0" smtClean="0">
              <a:latin typeface="Tahoma" panose="020B0604030504040204" pitchFamily="34" charset="0"/>
              <a:cs typeface="Tahoma" panose="020B0604030504040204" pitchFamily="34" charset="0"/>
            </a:rPr>
            <a:t> значительно увеличивает прочностные характеристики бетонных изделий изготовленных с применением молотого шлака и повышает в 1,5-2 раза морозостойкость по сравнению с пропаренными бетонами, изготовленными на портландцементе..</a:t>
          </a:r>
        </a:p>
        <a:p>
          <a:endParaRPr lang="ru-RU" sz="1200" dirty="0" smtClean="0">
            <a:latin typeface="Tahoma" panose="020B0604030504040204" pitchFamily="34" charset="0"/>
            <a:cs typeface="Tahoma" panose="020B0604030504040204" pitchFamily="34" charset="0"/>
          </a:endParaRPr>
        </a:p>
        <a:p>
          <a:endParaRPr lang="ru-RU" sz="1000" dirty="0">
            <a:latin typeface="Arial" pitchFamily="34" charset="0"/>
            <a:cs typeface="Arial" pitchFamily="34" charset="0"/>
          </a:endParaRPr>
        </a:p>
      </dgm:t>
    </dgm:pt>
    <dgm:pt modelId="{BB4F35A7-6FFF-442E-B565-38D75B341127}" type="parTrans" cxnId="{7A82CA2F-A542-4923-9C7D-CFAB656BA73C}">
      <dgm:prSet/>
      <dgm:spPr/>
      <dgm:t>
        <a:bodyPr/>
        <a:lstStyle/>
        <a:p>
          <a:endParaRPr lang="ru-RU"/>
        </a:p>
      </dgm:t>
    </dgm:pt>
    <dgm:pt modelId="{5F1CC7FC-94EC-4A43-A4A1-D59DB90A1889}" type="sibTrans" cxnId="{7A82CA2F-A542-4923-9C7D-CFAB656BA73C}">
      <dgm:prSet/>
      <dgm:spPr/>
      <dgm:t>
        <a:bodyPr/>
        <a:lstStyle/>
        <a:p>
          <a:endParaRPr lang="ru-RU"/>
        </a:p>
      </dgm:t>
    </dgm:pt>
    <dgm:pt modelId="{61E6B1E4-A769-4F34-84F7-8D590BCD30F9}">
      <dgm:prSet phldrT="[Текст]" custT="1"/>
      <dgm:spPr/>
      <dgm:t>
        <a:bodyPr/>
        <a:lstStyle/>
        <a:p>
          <a:endParaRPr lang="ru-RU" sz="1200" dirty="0" smtClean="0">
            <a:latin typeface="Tahoma" panose="020B0604030504040204" pitchFamily="34" charset="0"/>
            <a:cs typeface="Tahoma" panose="020B0604030504040204" pitchFamily="34" charset="0"/>
          </a:endParaRPr>
        </a:p>
        <a:p>
          <a:r>
            <a:rPr lang="ru-RU" sz="1200" dirty="0" smtClean="0">
              <a:latin typeface="Tahoma" panose="020B0604030504040204" pitchFamily="34" charset="0"/>
              <a:cs typeface="Tahoma" panose="020B0604030504040204" pitchFamily="34" charset="0"/>
            </a:rPr>
            <a:t>Молотый шлак является </a:t>
          </a:r>
          <a:r>
            <a:rPr lang="ru-RU" sz="1200" dirty="0" err="1" smtClean="0">
              <a:latin typeface="Tahoma" panose="020B0604030504040204" pitchFamily="34" charset="0"/>
              <a:cs typeface="Tahoma" panose="020B0604030504040204" pitchFamily="34" charset="0"/>
            </a:rPr>
            <a:t>микрозаполнителем</a:t>
          </a:r>
          <a:r>
            <a:rPr lang="ru-RU" sz="1200" dirty="0" smtClean="0">
              <a:latin typeface="Tahoma" panose="020B0604030504040204" pitchFamily="34" charset="0"/>
              <a:cs typeface="Tahoma" panose="020B0604030504040204" pitchFamily="34" charset="0"/>
            </a:rPr>
            <a:t>, способствующим улучшению структур, строительно-технических свойств бетонов, улучшающим поверхность изделия, снижает потребность шпаклёвок и колера для последующей отделки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1EFBC659-AF72-43FC-A6F3-2397A513C3F0}" type="parTrans" cxnId="{D41E8142-FF70-4440-A2BC-9C316F4D7331}">
      <dgm:prSet/>
      <dgm:spPr/>
      <dgm:t>
        <a:bodyPr/>
        <a:lstStyle/>
        <a:p>
          <a:endParaRPr lang="ru-RU"/>
        </a:p>
      </dgm:t>
    </dgm:pt>
    <dgm:pt modelId="{BA2D43F8-A4FB-4D5F-AC48-D1EC2E507924}" type="sibTrans" cxnId="{D41E8142-FF70-4440-A2BC-9C316F4D7331}">
      <dgm:prSet/>
      <dgm:spPr/>
      <dgm:t>
        <a:bodyPr/>
        <a:lstStyle/>
        <a:p>
          <a:endParaRPr lang="ru-RU"/>
        </a:p>
      </dgm:t>
    </dgm:pt>
    <dgm:pt modelId="{039A9A4D-02C1-4610-90AD-82BF3723A56A}" type="pres">
      <dgm:prSet presAssocID="{64A2EDDB-7B1D-4AB6-8DED-F42573C7D7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0B7BAF-A767-4791-9E54-D9DC20A80EF4}" type="pres">
      <dgm:prSet presAssocID="{64A2EDDB-7B1D-4AB6-8DED-F42573C7D77F}" presName="fgShape" presStyleLbl="fgShp" presStyleIdx="0" presStyleCnt="1" custLinFactNeighborX="-814" custLinFactNeighborY="70061"/>
      <dgm:spPr/>
      <dgm:t>
        <a:bodyPr/>
        <a:lstStyle/>
        <a:p>
          <a:endParaRPr lang="ru-RU"/>
        </a:p>
      </dgm:t>
    </dgm:pt>
    <dgm:pt modelId="{A1D61DD7-424A-4595-81DA-2706831F8565}" type="pres">
      <dgm:prSet presAssocID="{64A2EDDB-7B1D-4AB6-8DED-F42573C7D77F}" presName="linComp" presStyleCnt="0"/>
      <dgm:spPr/>
      <dgm:t>
        <a:bodyPr/>
        <a:lstStyle/>
        <a:p>
          <a:endParaRPr lang="ru-RU"/>
        </a:p>
      </dgm:t>
    </dgm:pt>
    <dgm:pt modelId="{00AD34F8-5F38-4EC0-B16D-085507D7D188}" type="pres">
      <dgm:prSet presAssocID="{A2468978-3501-472A-839E-18D716AC0FAA}" presName="compNode" presStyleCnt="0"/>
      <dgm:spPr/>
      <dgm:t>
        <a:bodyPr/>
        <a:lstStyle/>
        <a:p>
          <a:endParaRPr lang="ru-RU"/>
        </a:p>
      </dgm:t>
    </dgm:pt>
    <dgm:pt modelId="{E788CDF6-8B0B-4EE7-9F30-2E78F9AB9AED}" type="pres">
      <dgm:prSet presAssocID="{A2468978-3501-472A-839E-18D716AC0FAA}" presName="bkgdShape" presStyleLbl="node1" presStyleIdx="0" presStyleCnt="4"/>
      <dgm:spPr/>
      <dgm:t>
        <a:bodyPr/>
        <a:lstStyle/>
        <a:p>
          <a:endParaRPr lang="ru-RU"/>
        </a:p>
      </dgm:t>
    </dgm:pt>
    <dgm:pt modelId="{C6BC5B26-7CC8-4632-8344-29EF3C76CA17}" type="pres">
      <dgm:prSet presAssocID="{A2468978-3501-472A-839E-18D716AC0FAA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C93C6-0C1D-4DC6-B615-ABF452B7C00C}" type="pres">
      <dgm:prSet presAssocID="{A2468978-3501-472A-839E-18D716AC0FAA}" presName="invisiNode" presStyleLbl="node1" presStyleIdx="0" presStyleCnt="4"/>
      <dgm:spPr/>
      <dgm:t>
        <a:bodyPr/>
        <a:lstStyle/>
        <a:p>
          <a:endParaRPr lang="ru-RU"/>
        </a:p>
      </dgm:t>
    </dgm:pt>
    <dgm:pt modelId="{79D82B56-BC11-49B3-A83F-0BF76CE84D1C}" type="pres">
      <dgm:prSet presAssocID="{A2468978-3501-472A-839E-18D716AC0FAA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F7B32E8A-2215-470D-A4B9-A18445D95571}" type="pres">
      <dgm:prSet presAssocID="{93414E19-7D9E-4195-8E2C-5DF4203A85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869AA9D-51D5-4D27-888D-1FF8D1259324}" type="pres">
      <dgm:prSet presAssocID="{5F374526-7AA9-4FC4-8B7A-7C6FECCCF33F}" presName="compNode" presStyleCnt="0"/>
      <dgm:spPr/>
      <dgm:t>
        <a:bodyPr/>
        <a:lstStyle/>
        <a:p>
          <a:endParaRPr lang="ru-RU"/>
        </a:p>
      </dgm:t>
    </dgm:pt>
    <dgm:pt modelId="{F1A3D9A3-4882-4553-933E-8F9ED82F6C8A}" type="pres">
      <dgm:prSet presAssocID="{5F374526-7AA9-4FC4-8B7A-7C6FECCCF33F}" presName="bkgdShape" presStyleLbl="node1" presStyleIdx="1" presStyleCnt="4"/>
      <dgm:spPr/>
      <dgm:t>
        <a:bodyPr/>
        <a:lstStyle/>
        <a:p>
          <a:endParaRPr lang="ru-RU"/>
        </a:p>
      </dgm:t>
    </dgm:pt>
    <dgm:pt modelId="{1968C293-14DE-4023-B23D-91A0FFF7901A}" type="pres">
      <dgm:prSet presAssocID="{5F374526-7AA9-4FC4-8B7A-7C6FECCCF33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D19DA-28D2-41DE-89C6-A90681A44247}" type="pres">
      <dgm:prSet presAssocID="{5F374526-7AA9-4FC4-8B7A-7C6FECCCF33F}" presName="invisiNode" presStyleLbl="node1" presStyleIdx="1" presStyleCnt="4"/>
      <dgm:spPr/>
      <dgm:t>
        <a:bodyPr/>
        <a:lstStyle/>
        <a:p>
          <a:endParaRPr lang="ru-RU"/>
        </a:p>
      </dgm:t>
    </dgm:pt>
    <dgm:pt modelId="{9759B0EC-8D9A-4F73-8C41-3558072E9D06}" type="pres">
      <dgm:prSet presAssocID="{5F374526-7AA9-4FC4-8B7A-7C6FECCCF33F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  <dgm:pt modelId="{C6D00918-F374-4F48-BFA2-154E8D35CEF3}" type="pres">
      <dgm:prSet presAssocID="{316144E6-47DF-49E5-B0F1-6E1176738A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B0A365-1A36-4660-BD97-1FAAC4BE58DA}" type="pres">
      <dgm:prSet presAssocID="{3500E8C3-66F2-4DEE-83E1-68D7560FC83A}" presName="compNode" presStyleCnt="0"/>
      <dgm:spPr/>
      <dgm:t>
        <a:bodyPr/>
        <a:lstStyle/>
        <a:p>
          <a:endParaRPr lang="ru-RU"/>
        </a:p>
      </dgm:t>
    </dgm:pt>
    <dgm:pt modelId="{5389A006-C6DA-41FD-A7C2-F68FC102CF5E}" type="pres">
      <dgm:prSet presAssocID="{3500E8C3-66F2-4DEE-83E1-68D7560FC83A}" presName="bkgdShape" presStyleLbl="node1" presStyleIdx="2" presStyleCnt="4"/>
      <dgm:spPr/>
      <dgm:t>
        <a:bodyPr/>
        <a:lstStyle/>
        <a:p>
          <a:endParaRPr lang="ru-RU"/>
        </a:p>
      </dgm:t>
    </dgm:pt>
    <dgm:pt modelId="{F941E015-4E97-4CC9-9F44-491A27B15D01}" type="pres">
      <dgm:prSet presAssocID="{3500E8C3-66F2-4DEE-83E1-68D7560FC83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4B85C-C85A-424F-BC50-3B037DA9B522}" type="pres">
      <dgm:prSet presAssocID="{3500E8C3-66F2-4DEE-83E1-68D7560FC83A}" presName="invisiNode" presStyleLbl="node1" presStyleIdx="2" presStyleCnt="4"/>
      <dgm:spPr/>
      <dgm:t>
        <a:bodyPr/>
        <a:lstStyle/>
        <a:p>
          <a:endParaRPr lang="ru-RU"/>
        </a:p>
      </dgm:t>
    </dgm:pt>
    <dgm:pt modelId="{5A18B1E7-7234-432F-9411-412BB75F3858}" type="pres">
      <dgm:prSet presAssocID="{3500E8C3-66F2-4DEE-83E1-68D7560FC83A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A0606EDD-AC22-448D-A4B3-097765CF6BFF}" type="pres">
      <dgm:prSet presAssocID="{5F1CC7FC-94EC-4A43-A4A1-D59DB90A188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A8837F3-2D9C-4FD8-BD9A-798ECEA3AD7C}" type="pres">
      <dgm:prSet presAssocID="{61E6B1E4-A769-4F34-84F7-8D590BCD30F9}" presName="compNode" presStyleCnt="0"/>
      <dgm:spPr/>
      <dgm:t>
        <a:bodyPr/>
        <a:lstStyle/>
        <a:p>
          <a:endParaRPr lang="ru-RU"/>
        </a:p>
      </dgm:t>
    </dgm:pt>
    <dgm:pt modelId="{0E1B51E0-F9B4-4BE5-B230-0E499AE9B64A}" type="pres">
      <dgm:prSet presAssocID="{61E6B1E4-A769-4F34-84F7-8D590BCD30F9}" presName="bkgdShape" presStyleLbl="node1" presStyleIdx="3" presStyleCnt="4"/>
      <dgm:spPr/>
      <dgm:t>
        <a:bodyPr/>
        <a:lstStyle/>
        <a:p>
          <a:endParaRPr lang="ru-RU"/>
        </a:p>
      </dgm:t>
    </dgm:pt>
    <dgm:pt modelId="{6875DA9A-0E0D-4077-851A-06B838EF23C2}" type="pres">
      <dgm:prSet presAssocID="{61E6B1E4-A769-4F34-84F7-8D590BCD30F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46FA6-221C-4B06-85F9-BB501352FDB9}" type="pres">
      <dgm:prSet presAssocID="{61E6B1E4-A769-4F34-84F7-8D590BCD30F9}" presName="invisiNode" presStyleLbl="node1" presStyleIdx="3" presStyleCnt="4"/>
      <dgm:spPr/>
      <dgm:t>
        <a:bodyPr/>
        <a:lstStyle/>
        <a:p>
          <a:endParaRPr lang="ru-RU"/>
        </a:p>
      </dgm:t>
    </dgm:pt>
    <dgm:pt modelId="{C8838B0B-C952-478D-B9B3-926235BE7327}" type="pres">
      <dgm:prSet presAssocID="{61E6B1E4-A769-4F34-84F7-8D590BCD30F9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</dgm:ptLst>
  <dgm:cxnLst>
    <dgm:cxn modelId="{7A82CA2F-A542-4923-9C7D-CFAB656BA73C}" srcId="{64A2EDDB-7B1D-4AB6-8DED-F42573C7D77F}" destId="{3500E8C3-66F2-4DEE-83E1-68D7560FC83A}" srcOrd="2" destOrd="0" parTransId="{BB4F35A7-6FFF-442E-B565-38D75B341127}" sibTransId="{5F1CC7FC-94EC-4A43-A4A1-D59DB90A1889}"/>
    <dgm:cxn modelId="{CD5D1DFF-C545-4749-9D89-167EF024A923}" type="presOf" srcId="{316144E6-47DF-49E5-B0F1-6E1176738AEE}" destId="{C6D00918-F374-4F48-BFA2-154E8D35CEF3}" srcOrd="0" destOrd="0" presId="urn:microsoft.com/office/officeart/2005/8/layout/hList7"/>
    <dgm:cxn modelId="{C49836AC-48D4-4F23-9811-8E835553EA4F}" srcId="{64A2EDDB-7B1D-4AB6-8DED-F42573C7D77F}" destId="{A2468978-3501-472A-839E-18D716AC0FAA}" srcOrd="0" destOrd="0" parTransId="{BC8737CC-C81C-4742-9CC1-3B32871C6F54}" sibTransId="{93414E19-7D9E-4195-8E2C-5DF4203A8513}"/>
    <dgm:cxn modelId="{1B8103BB-6403-47AC-9A70-D1064E1F6EDA}" type="presOf" srcId="{3500E8C3-66F2-4DEE-83E1-68D7560FC83A}" destId="{F941E015-4E97-4CC9-9F44-491A27B15D01}" srcOrd="1" destOrd="0" presId="urn:microsoft.com/office/officeart/2005/8/layout/hList7"/>
    <dgm:cxn modelId="{C688A0D3-A6DE-491B-9985-5C37BDFA3B47}" type="presOf" srcId="{5F1CC7FC-94EC-4A43-A4A1-D59DB90A1889}" destId="{A0606EDD-AC22-448D-A4B3-097765CF6BFF}" srcOrd="0" destOrd="0" presId="urn:microsoft.com/office/officeart/2005/8/layout/hList7"/>
    <dgm:cxn modelId="{9EFA533C-0D95-4CEB-B30E-12814C02AB88}" type="presOf" srcId="{5F374526-7AA9-4FC4-8B7A-7C6FECCCF33F}" destId="{F1A3D9A3-4882-4553-933E-8F9ED82F6C8A}" srcOrd="0" destOrd="0" presId="urn:microsoft.com/office/officeart/2005/8/layout/hList7"/>
    <dgm:cxn modelId="{D8142B4F-BC5E-4063-BF20-5BB61B399B54}" type="presOf" srcId="{93414E19-7D9E-4195-8E2C-5DF4203A8513}" destId="{F7B32E8A-2215-470D-A4B9-A18445D95571}" srcOrd="0" destOrd="0" presId="urn:microsoft.com/office/officeart/2005/8/layout/hList7"/>
    <dgm:cxn modelId="{D2C2F556-EA61-498B-95C4-C1F2A363A6B1}" srcId="{64A2EDDB-7B1D-4AB6-8DED-F42573C7D77F}" destId="{5F374526-7AA9-4FC4-8B7A-7C6FECCCF33F}" srcOrd="1" destOrd="0" parTransId="{E6E17E56-54E9-42D1-B8BA-317111C94D0D}" sibTransId="{316144E6-47DF-49E5-B0F1-6E1176738AEE}"/>
    <dgm:cxn modelId="{76902AE1-112F-4C1E-8810-78AAEAECE32C}" type="presOf" srcId="{3500E8C3-66F2-4DEE-83E1-68D7560FC83A}" destId="{5389A006-C6DA-41FD-A7C2-F68FC102CF5E}" srcOrd="0" destOrd="0" presId="urn:microsoft.com/office/officeart/2005/8/layout/hList7"/>
    <dgm:cxn modelId="{D02A0725-CE41-4990-AC30-FBA1F0D2BF57}" type="presOf" srcId="{64A2EDDB-7B1D-4AB6-8DED-F42573C7D77F}" destId="{039A9A4D-02C1-4610-90AD-82BF3723A56A}" srcOrd="0" destOrd="0" presId="urn:microsoft.com/office/officeart/2005/8/layout/hList7"/>
    <dgm:cxn modelId="{9550A06C-F9E4-47A6-85EC-7B388573CA45}" type="presOf" srcId="{A2468978-3501-472A-839E-18D716AC0FAA}" destId="{C6BC5B26-7CC8-4632-8344-29EF3C76CA17}" srcOrd="1" destOrd="0" presId="urn:microsoft.com/office/officeart/2005/8/layout/hList7"/>
    <dgm:cxn modelId="{DFB36A19-FB9E-4D31-A6BC-CE52043B4D6E}" type="presOf" srcId="{A2468978-3501-472A-839E-18D716AC0FAA}" destId="{E788CDF6-8B0B-4EE7-9F30-2E78F9AB9AED}" srcOrd="0" destOrd="0" presId="urn:microsoft.com/office/officeart/2005/8/layout/hList7"/>
    <dgm:cxn modelId="{378995B7-991D-4C03-B8EF-1131D58BBDC1}" type="presOf" srcId="{5F374526-7AA9-4FC4-8B7A-7C6FECCCF33F}" destId="{1968C293-14DE-4023-B23D-91A0FFF7901A}" srcOrd="1" destOrd="0" presId="urn:microsoft.com/office/officeart/2005/8/layout/hList7"/>
    <dgm:cxn modelId="{F6E4E17C-BB4C-40D9-AFE0-97151CAD674C}" type="presOf" srcId="{61E6B1E4-A769-4F34-84F7-8D590BCD30F9}" destId="{6875DA9A-0E0D-4077-851A-06B838EF23C2}" srcOrd="1" destOrd="0" presId="urn:microsoft.com/office/officeart/2005/8/layout/hList7"/>
    <dgm:cxn modelId="{D41E8142-FF70-4440-A2BC-9C316F4D7331}" srcId="{64A2EDDB-7B1D-4AB6-8DED-F42573C7D77F}" destId="{61E6B1E4-A769-4F34-84F7-8D590BCD30F9}" srcOrd="3" destOrd="0" parTransId="{1EFBC659-AF72-43FC-A6F3-2397A513C3F0}" sibTransId="{BA2D43F8-A4FB-4D5F-AC48-D1EC2E507924}"/>
    <dgm:cxn modelId="{40398196-D5AB-4BF3-A02E-AE6ADC400F74}" type="presOf" srcId="{61E6B1E4-A769-4F34-84F7-8D590BCD30F9}" destId="{0E1B51E0-F9B4-4BE5-B230-0E499AE9B64A}" srcOrd="0" destOrd="0" presId="urn:microsoft.com/office/officeart/2005/8/layout/hList7"/>
    <dgm:cxn modelId="{87E23802-1925-41C7-B0B9-EDCA991D26E6}" type="presParOf" srcId="{039A9A4D-02C1-4610-90AD-82BF3723A56A}" destId="{9E0B7BAF-A767-4791-9E54-D9DC20A80EF4}" srcOrd="0" destOrd="0" presId="urn:microsoft.com/office/officeart/2005/8/layout/hList7"/>
    <dgm:cxn modelId="{5695870A-B6D9-4535-8647-DC8C3B0D5B15}" type="presParOf" srcId="{039A9A4D-02C1-4610-90AD-82BF3723A56A}" destId="{A1D61DD7-424A-4595-81DA-2706831F8565}" srcOrd="1" destOrd="0" presId="urn:microsoft.com/office/officeart/2005/8/layout/hList7"/>
    <dgm:cxn modelId="{2CC65DC8-646A-4970-8529-FFEE8B42DEBB}" type="presParOf" srcId="{A1D61DD7-424A-4595-81DA-2706831F8565}" destId="{00AD34F8-5F38-4EC0-B16D-085507D7D188}" srcOrd="0" destOrd="0" presId="urn:microsoft.com/office/officeart/2005/8/layout/hList7"/>
    <dgm:cxn modelId="{75A9DAE9-FDDE-4537-8466-DC62AE804BD2}" type="presParOf" srcId="{00AD34F8-5F38-4EC0-B16D-085507D7D188}" destId="{E788CDF6-8B0B-4EE7-9F30-2E78F9AB9AED}" srcOrd="0" destOrd="0" presId="urn:microsoft.com/office/officeart/2005/8/layout/hList7"/>
    <dgm:cxn modelId="{5C759B74-E259-477C-B075-EC4968DBA60C}" type="presParOf" srcId="{00AD34F8-5F38-4EC0-B16D-085507D7D188}" destId="{C6BC5B26-7CC8-4632-8344-29EF3C76CA17}" srcOrd="1" destOrd="0" presId="urn:microsoft.com/office/officeart/2005/8/layout/hList7"/>
    <dgm:cxn modelId="{F1845529-4705-499E-85FB-BD7DBADBCF18}" type="presParOf" srcId="{00AD34F8-5F38-4EC0-B16D-085507D7D188}" destId="{360C93C6-0C1D-4DC6-B615-ABF452B7C00C}" srcOrd="2" destOrd="0" presId="urn:microsoft.com/office/officeart/2005/8/layout/hList7"/>
    <dgm:cxn modelId="{A5776C6E-5983-4F74-9DE2-B0F957A15BD1}" type="presParOf" srcId="{00AD34F8-5F38-4EC0-B16D-085507D7D188}" destId="{79D82B56-BC11-49B3-A83F-0BF76CE84D1C}" srcOrd="3" destOrd="0" presId="urn:microsoft.com/office/officeart/2005/8/layout/hList7"/>
    <dgm:cxn modelId="{628F32A0-21D5-479F-AE86-71E5C447B183}" type="presParOf" srcId="{A1D61DD7-424A-4595-81DA-2706831F8565}" destId="{F7B32E8A-2215-470D-A4B9-A18445D95571}" srcOrd="1" destOrd="0" presId="urn:microsoft.com/office/officeart/2005/8/layout/hList7"/>
    <dgm:cxn modelId="{BD3A7251-891C-4073-B3A9-C4E694D24F91}" type="presParOf" srcId="{A1D61DD7-424A-4595-81DA-2706831F8565}" destId="{8869AA9D-51D5-4D27-888D-1FF8D1259324}" srcOrd="2" destOrd="0" presId="urn:microsoft.com/office/officeart/2005/8/layout/hList7"/>
    <dgm:cxn modelId="{1C234CCE-3716-4A07-9E18-3C5C169822AE}" type="presParOf" srcId="{8869AA9D-51D5-4D27-888D-1FF8D1259324}" destId="{F1A3D9A3-4882-4553-933E-8F9ED82F6C8A}" srcOrd="0" destOrd="0" presId="urn:microsoft.com/office/officeart/2005/8/layout/hList7"/>
    <dgm:cxn modelId="{B434A9FE-D207-4F75-98A8-DE74B10202C6}" type="presParOf" srcId="{8869AA9D-51D5-4D27-888D-1FF8D1259324}" destId="{1968C293-14DE-4023-B23D-91A0FFF7901A}" srcOrd="1" destOrd="0" presId="urn:microsoft.com/office/officeart/2005/8/layout/hList7"/>
    <dgm:cxn modelId="{95C94EBA-0060-48B7-9631-C185C14EF8F1}" type="presParOf" srcId="{8869AA9D-51D5-4D27-888D-1FF8D1259324}" destId="{E0FD19DA-28D2-41DE-89C6-A90681A44247}" srcOrd="2" destOrd="0" presId="urn:microsoft.com/office/officeart/2005/8/layout/hList7"/>
    <dgm:cxn modelId="{B06E58DB-D3CB-429D-B710-266D179E6426}" type="presParOf" srcId="{8869AA9D-51D5-4D27-888D-1FF8D1259324}" destId="{9759B0EC-8D9A-4F73-8C41-3558072E9D06}" srcOrd="3" destOrd="0" presId="urn:microsoft.com/office/officeart/2005/8/layout/hList7"/>
    <dgm:cxn modelId="{37926321-C53D-4851-9535-94086B46D874}" type="presParOf" srcId="{A1D61DD7-424A-4595-81DA-2706831F8565}" destId="{C6D00918-F374-4F48-BFA2-154E8D35CEF3}" srcOrd="3" destOrd="0" presId="urn:microsoft.com/office/officeart/2005/8/layout/hList7"/>
    <dgm:cxn modelId="{83461A4C-D770-4E4E-849D-471D4AE5C24A}" type="presParOf" srcId="{A1D61DD7-424A-4595-81DA-2706831F8565}" destId="{98B0A365-1A36-4660-BD97-1FAAC4BE58DA}" srcOrd="4" destOrd="0" presId="urn:microsoft.com/office/officeart/2005/8/layout/hList7"/>
    <dgm:cxn modelId="{2F5ED659-D5EA-41A2-BA38-7ECF54C7080A}" type="presParOf" srcId="{98B0A365-1A36-4660-BD97-1FAAC4BE58DA}" destId="{5389A006-C6DA-41FD-A7C2-F68FC102CF5E}" srcOrd="0" destOrd="0" presId="urn:microsoft.com/office/officeart/2005/8/layout/hList7"/>
    <dgm:cxn modelId="{9D3E1D20-A1F7-48DB-A673-B4DF91C885C1}" type="presParOf" srcId="{98B0A365-1A36-4660-BD97-1FAAC4BE58DA}" destId="{F941E015-4E97-4CC9-9F44-491A27B15D01}" srcOrd="1" destOrd="0" presId="urn:microsoft.com/office/officeart/2005/8/layout/hList7"/>
    <dgm:cxn modelId="{391F1B11-DADC-472C-95EF-B645AB4CA88D}" type="presParOf" srcId="{98B0A365-1A36-4660-BD97-1FAAC4BE58DA}" destId="{71A4B85C-C85A-424F-BC50-3B037DA9B522}" srcOrd="2" destOrd="0" presId="urn:microsoft.com/office/officeart/2005/8/layout/hList7"/>
    <dgm:cxn modelId="{7E90B19D-E3BD-4429-8D71-78415061B5A9}" type="presParOf" srcId="{98B0A365-1A36-4660-BD97-1FAAC4BE58DA}" destId="{5A18B1E7-7234-432F-9411-412BB75F3858}" srcOrd="3" destOrd="0" presId="urn:microsoft.com/office/officeart/2005/8/layout/hList7"/>
    <dgm:cxn modelId="{79B049FA-55AA-46A2-AE7E-9C869DCE2E0A}" type="presParOf" srcId="{A1D61DD7-424A-4595-81DA-2706831F8565}" destId="{A0606EDD-AC22-448D-A4B3-097765CF6BFF}" srcOrd="5" destOrd="0" presId="urn:microsoft.com/office/officeart/2005/8/layout/hList7"/>
    <dgm:cxn modelId="{887900ED-DAD9-4017-BCA5-BC013695C296}" type="presParOf" srcId="{A1D61DD7-424A-4595-81DA-2706831F8565}" destId="{2A8837F3-2D9C-4FD8-BD9A-798ECEA3AD7C}" srcOrd="6" destOrd="0" presId="urn:microsoft.com/office/officeart/2005/8/layout/hList7"/>
    <dgm:cxn modelId="{29FE0E7E-254B-4F37-9CE0-487F9B484334}" type="presParOf" srcId="{2A8837F3-2D9C-4FD8-BD9A-798ECEA3AD7C}" destId="{0E1B51E0-F9B4-4BE5-B230-0E499AE9B64A}" srcOrd="0" destOrd="0" presId="urn:microsoft.com/office/officeart/2005/8/layout/hList7"/>
    <dgm:cxn modelId="{100DBBFD-D39C-4560-8F19-1C0B3D9568FA}" type="presParOf" srcId="{2A8837F3-2D9C-4FD8-BD9A-798ECEA3AD7C}" destId="{6875DA9A-0E0D-4077-851A-06B838EF23C2}" srcOrd="1" destOrd="0" presId="urn:microsoft.com/office/officeart/2005/8/layout/hList7"/>
    <dgm:cxn modelId="{4EBA9CCC-970F-4EA4-9245-F6787852E0E3}" type="presParOf" srcId="{2A8837F3-2D9C-4FD8-BD9A-798ECEA3AD7C}" destId="{4F946FA6-221C-4B06-85F9-BB501352FDB9}" srcOrd="2" destOrd="0" presId="urn:microsoft.com/office/officeart/2005/8/layout/hList7"/>
    <dgm:cxn modelId="{0C8E449E-9E93-4088-80B6-AB20A1D5E637}" type="presParOf" srcId="{2A8837F3-2D9C-4FD8-BD9A-798ECEA3AD7C}" destId="{C8838B0B-C952-478D-B9B3-926235BE732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3BDF2-40B7-4CED-8CE8-F0E86BF2BF2C}">
      <dsp:nvSpPr>
        <dsp:cNvPr id="0" name=""/>
        <dsp:cNvSpPr/>
      </dsp:nvSpPr>
      <dsp:spPr>
        <a:xfrm>
          <a:off x="3182" y="2092"/>
          <a:ext cx="8850619" cy="1564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</a:rPr>
            <a:t>ШЛАК МОЛОТЫЙ ПРИМЕНЯЕТСЯ ДЛЯ ИЗГОТОВЛЕНИЯ</a:t>
          </a:r>
          <a:endParaRPr lang="ru-RU" sz="32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9010" y="47920"/>
        <a:ext cx="8758963" cy="1473038"/>
      </dsp:txXfrm>
    </dsp:sp>
    <dsp:sp modelId="{4D924562-24B2-45FB-A082-33A62D1E500B}">
      <dsp:nvSpPr>
        <dsp:cNvPr id="0" name=""/>
        <dsp:cNvSpPr/>
      </dsp:nvSpPr>
      <dsp:spPr>
        <a:xfrm>
          <a:off x="3182" y="1880171"/>
          <a:ext cx="2793756" cy="32303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Растворов и бетонов, сухих строительных смесей</a:t>
          </a:r>
          <a:r>
            <a:rPr lang="ru-RU" sz="2500" kern="12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endParaRPr lang="ru-RU" sz="2500" kern="1200" dirty="0">
            <a:solidFill>
              <a:srgbClr val="333333"/>
            </a:solidFill>
          </a:endParaRPr>
        </a:p>
      </dsp:txBody>
      <dsp:txXfrm>
        <a:off x="85008" y="1961997"/>
        <a:ext cx="2630104" cy="3066652"/>
      </dsp:txXfrm>
    </dsp:sp>
    <dsp:sp modelId="{3F3AB917-DCEB-4785-98E6-5FC8CB8AD652}">
      <dsp:nvSpPr>
        <dsp:cNvPr id="0" name=""/>
        <dsp:cNvSpPr/>
      </dsp:nvSpPr>
      <dsp:spPr>
        <a:xfrm>
          <a:off x="3031614" y="1880171"/>
          <a:ext cx="2793756" cy="32303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Изделий и конструкций из тяжелого </a:t>
          </a:r>
          <a:r>
            <a:rPr lang="ru-RU" sz="2000" b="1" kern="12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бетона</a:t>
          </a:r>
          <a:endParaRPr lang="en-US" sz="2000" b="1" kern="1200" dirty="0" smtClean="0">
            <a:solidFill>
              <a:srgbClr val="333333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33333"/>
              </a:solidFill>
              <a:latin typeface="Tahoma" panose="020B0604030504040204" pitchFamily="34" charset="0"/>
              <a:cs typeface="Tahoma" panose="020B0604030504040204" pitchFamily="34" charset="0"/>
            </a:rPr>
            <a:t>Производство легкого бетона</a:t>
          </a:r>
          <a:endParaRPr lang="ru-RU" sz="2000" b="1" kern="1200" dirty="0">
            <a:solidFill>
              <a:srgbClr val="333333"/>
            </a:solidFill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3113440" y="1961997"/>
        <a:ext cx="2630104" cy="3066652"/>
      </dsp:txXfrm>
    </dsp:sp>
    <dsp:sp modelId="{268F4317-46F6-42F6-AB67-5E148C43B35B}">
      <dsp:nvSpPr>
        <dsp:cNvPr id="0" name=""/>
        <dsp:cNvSpPr/>
      </dsp:nvSpPr>
      <dsp:spPr>
        <a:xfrm>
          <a:off x="6060046" y="1880171"/>
          <a:ext cx="2793756" cy="32303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Геополимеров</a:t>
          </a:r>
          <a:r>
            <a:rPr lang="ru-RU" sz="2000" b="1" kern="12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ru-RU" sz="2000" b="1" kern="1200" dirty="0" smtClean="0">
            <a:solidFill>
              <a:srgbClr val="333333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(щелочеактивированных цементов и шлакощелочных </a:t>
          </a:r>
          <a:r>
            <a:rPr lang="ru-RU" sz="2000" b="1" kern="12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бетонов)</a:t>
          </a:r>
          <a:endParaRPr lang="ru-RU" sz="2000" kern="1200" dirty="0">
            <a:solidFill>
              <a:srgbClr val="333333"/>
            </a:solidFill>
          </a:endParaRPr>
        </a:p>
      </dsp:txBody>
      <dsp:txXfrm>
        <a:off x="6141872" y="1961997"/>
        <a:ext cx="2630104" cy="3066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3329E-9CE1-43E8-AC81-96C43C4A6018}">
      <dsp:nvSpPr>
        <dsp:cNvPr id="0" name=""/>
        <dsp:cNvSpPr/>
      </dsp:nvSpPr>
      <dsp:spPr>
        <a:xfrm>
          <a:off x="0" y="753008"/>
          <a:ext cx="8669143" cy="3659873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A6ED4-574E-455A-91C1-096E2D9DD3FF}">
      <dsp:nvSpPr>
        <dsp:cNvPr id="0" name=""/>
        <dsp:cNvSpPr/>
      </dsp:nvSpPr>
      <dsp:spPr>
        <a:xfrm>
          <a:off x="3017261" y="1231968"/>
          <a:ext cx="2688757" cy="1576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Бетон с добавкой молотого шлака</a:t>
          </a:r>
          <a:endParaRPr lang="ru-RU" sz="2800" kern="1200" dirty="0"/>
        </a:p>
      </dsp:txBody>
      <dsp:txXfrm>
        <a:off x="3017261" y="1231968"/>
        <a:ext cx="2688757" cy="1576509"/>
      </dsp:txXfrm>
    </dsp:sp>
    <dsp:sp modelId="{96A68810-EEB1-4643-B39D-5E0305FD8739}">
      <dsp:nvSpPr>
        <dsp:cNvPr id="0" name=""/>
        <dsp:cNvSpPr/>
      </dsp:nvSpPr>
      <dsp:spPr>
        <a:xfrm>
          <a:off x="5760633" y="1250346"/>
          <a:ext cx="2610160" cy="1909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Бетон с добавкой </a:t>
          </a:r>
          <a:r>
            <a:rPr lang="ru-RU" sz="28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микрокре-мнезема</a:t>
          </a:r>
          <a:endParaRPr lang="ru-RU" sz="2800" kern="1200" dirty="0"/>
        </a:p>
      </dsp:txBody>
      <dsp:txXfrm>
        <a:off x="5760633" y="1250346"/>
        <a:ext cx="2610160" cy="1909833"/>
      </dsp:txXfrm>
    </dsp:sp>
    <dsp:sp modelId="{936E76C9-3316-4749-9925-9B59496E48EB}">
      <dsp:nvSpPr>
        <dsp:cNvPr id="0" name=""/>
        <dsp:cNvSpPr/>
      </dsp:nvSpPr>
      <dsp:spPr>
        <a:xfrm>
          <a:off x="2715585" y="81231"/>
          <a:ext cx="1383815" cy="1383815"/>
        </a:xfrm>
        <a:prstGeom prst="plus">
          <a:avLst>
            <a:gd name="adj" fmla="val 328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A50B5-36BB-4A17-B6AD-DB7F3C552967}">
      <dsp:nvSpPr>
        <dsp:cNvPr id="0" name=""/>
        <dsp:cNvSpPr/>
      </dsp:nvSpPr>
      <dsp:spPr>
        <a:xfrm>
          <a:off x="7429918" y="566008"/>
          <a:ext cx="1302414" cy="44632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366F1-5477-4E43-8A6A-3C14E9640BB6}">
      <dsp:nvSpPr>
        <dsp:cNvPr id="0" name=""/>
        <dsp:cNvSpPr/>
      </dsp:nvSpPr>
      <dsp:spPr>
        <a:xfrm>
          <a:off x="2871214" y="1091413"/>
          <a:ext cx="814" cy="2990384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8CDF6-8B0B-4EE7-9F30-2E78F9AB9AED}">
      <dsp:nvSpPr>
        <dsp:cNvPr id="0" name=""/>
        <dsp:cNvSpPr/>
      </dsp:nvSpPr>
      <dsp:spPr>
        <a:xfrm>
          <a:off x="1947" y="0"/>
          <a:ext cx="2040867" cy="4552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Использование при изготовлении бетона молотого шлака позволяет сократить расход клинкерного цемента без уменьшения прочностных показателей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1947" y="1820912"/>
        <a:ext cx="2040867" cy="1820912"/>
      </dsp:txXfrm>
    </dsp:sp>
    <dsp:sp modelId="{79D82B56-BC11-49B3-A83F-0BF76CE84D1C}">
      <dsp:nvSpPr>
        <dsp:cNvPr id="0" name=""/>
        <dsp:cNvSpPr/>
      </dsp:nvSpPr>
      <dsp:spPr>
        <a:xfrm>
          <a:off x="264426" y="273136"/>
          <a:ext cx="1515909" cy="15159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3D9A3-4882-4553-933E-8F9ED82F6C8A}">
      <dsp:nvSpPr>
        <dsp:cNvPr id="0" name=""/>
        <dsp:cNvSpPr/>
      </dsp:nvSpPr>
      <dsp:spPr>
        <a:xfrm>
          <a:off x="2104040" y="0"/>
          <a:ext cx="2040867" cy="4552280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Экономия исходного портландцемента колеблется в широких пределах – от 20 до 80%. Процент замещения зависит от таких факторов: активность портландцемента, состав бетона, зерновой состав песка, условия уплотнения бетонной смеси, температуры и продолжительности ТВО и проч.</a:t>
          </a:r>
          <a:endParaRPr lang="ru-RU" sz="1000" kern="1200" dirty="0">
            <a:latin typeface="Arial" pitchFamily="34" charset="0"/>
            <a:cs typeface="Arial" pitchFamily="34" charset="0"/>
          </a:endParaRPr>
        </a:p>
      </dsp:txBody>
      <dsp:txXfrm>
        <a:off x="2104040" y="1820912"/>
        <a:ext cx="2040867" cy="1820912"/>
      </dsp:txXfrm>
    </dsp:sp>
    <dsp:sp modelId="{9759B0EC-8D9A-4F73-8C41-3558072E9D06}">
      <dsp:nvSpPr>
        <dsp:cNvPr id="0" name=""/>
        <dsp:cNvSpPr/>
      </dsp:nvSpPr>
      <dsp:spPr>
        <a:xfrm>
          <a:off x="2366519" y="273136"/>
          <a:ext cx="1515909" cy="151590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9A006-C6DA-41FD-A7C2-F68FC102CF5E}">
      <dsp:nvSpPr>
        <dsp:cNvPr id="0" name=""/>
        <dsp:cNvSpPr/>
      </dsp:nvSpPr>
      <dsp:spPr>
        <a:xfrm>
          <a:off x="4206133" y="0"/>
          <a:ext cx="2040867" cy="4552280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Tahoma" panose="020B0604030504040204" pitchFamily="34" charset="0"/>
            <a:cs typeface="Tahoma" panose="020B060403050404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Tahoma" panose="020B0604030504040204" pitchFamily="34" charset="0"/>
            <a:cs typeface="Tahoma" panose="020B060403050404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Tahoma" panose="020B0604030504040204" pitchFamily="34" charset="0"/>
            <a:cs typeface="Tahoma" panose="020B060403050404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ahoma" panose="020B0604030504040204" pitchFamily="34" charset="0"/>
              <a:cs typeface="Tahoma" panose="020B0604030504040204" pitchFamily="34" charset="0"/>
            </a:rPr>
            <a:t>Молотый шлак </a:t>
          </a:r>
          <a:r>
            <a:rPr lang="ru-RU" sz="1200" kern="1200" dirty="0" smtClean="0">
              <a:latin typeface="Tahoma" panose="020B0604030504040204" pitchFamily="34" charset="0"/>
              <a:cs typeface="Tahoma" panose="020B0604030504040204" pitchFamily="34" charset="0"/>
            </a:rPr>
            <a:t>не </a:t>
          </a:r>
          <a:r>
            <a:rPr lang="ru-RU" sz="1050" kern="1200" dirty="0" smtClean="0">
              <a:latin typeface="Tahoma" panose="020B0604030504040204" pitchFamily="34" charset="0"/>
              <a:cs typeface="Tahoma" panose="020B0604030504040204" pitchFamily="34" charset="0"/>
            </a:rPr>
            <a:t>снижает морозостойкость бетонов, а при применение ТВО, </a:t>
          </a:r>
          <a:r>
            <a:rPr lang="ru-RU" sz="1050" kern="1200" dirty="0" err="1" smtClean="0">
              <a:latin typeface="Tahoma" panose="020B0604030504040204" pitchFamily="34" charset="0"/>
              <a:cs typeface="Tahoma" panose="020B0604030504040204" pitchFamily="34" charset="0"/>
            </a:rPr>
            <a:t>электропрогрева</a:t>
          </a:r>
          <a:r>
            <a:rPr lang="ru-RU" sz="1050" kern="1200" dirty="0" smtClean="0">
              <a:latin typeface="Tahoma" panose="020B0604030504040204" pitchFamily="34" charset="0"/>
              <a:cs typeface="Tahoma" panose="020B0604030504040204" pitchFamily="34" charset="0"/>
            </a:rPr>
            <a:t> значительно увеличивает прочностные характеристики бетонных изделий изготовленных с применением молотого шлака и повышает в 1,5-2 раза морозостойкость по сравнению с пропаренными бетонами, изготовленными на портландцементе..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Tahoma" panose="020B0604030504040204" pitchFamily="34" charset="0"/>
            <a:cs typeface="Tahoma" panose="020B060403050404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Arial" pitchFamily="34" charset="0"/>
            <a:cs typeface="Arial" pitchFamily="34" charset="0"/>
          </a:endParaRPr>
        </a:p>
      </dsp:txBody>
      <dsp:txXfrm>
        <a:off x="4206133" y="1820912"/>
        <a:ext cx="2040867" cy="1820912"/>
      </dsp:txXfrm>
    </dsp:sp>
    <dsp:sp modelId="{5A18B1E7-7234-432F-9411-412BB75F3858}">
      <dsp:nvSpPr>
        <dsp:cNvPr id="0" name=""/>
        <dsp:cNvSpPr/>
      </dsp:nvSpPr>
      <dsp:spPr>
        <a:xfrm>
          <a:off x="4468612" y="273136"/>
          <a:ext cx="1515909" cy="151590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B51E0-F9B4-4BE5-B230-0E499AE9B64A}">
      <dsp:nvSpPr>
        <dsp:cNvPr id="0" name=""/>
        <dsp:cNvSpPr/>
      </dsp:nvSpPr>
      <dsp:spPr>
        <a:xfrm>
          <a:off x="6308226" y="0"/>
          <a:ext cx="2040867" cy="455228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Tahoma" panose="020B0604030504040204" pitchFamily="34" charset="0"/>
            <a:cs typeface="Tahoma" panose="020B060403050404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ahoma" panose="020B0604030504040204" pitchFamily="34" charset="0"/>
              <a:cs typeface="Tahoma" panose="020B0604030504040204" pitchFamily="34" charset="0"/>
            </a:rPr>
            <a:t>Молотый шлак является </a:t>
          </a:r>
          <a:r>
            <a:rPr lang="ru-RU" sz="1200" kern="1200" dirty="0" err="1" smtClean="0">
              <a:latin typeface="Tahoma" panose="020B0604030504040204" pitchFamily="34" charset="0"/>
              <a:cs typeface="Tahoma" panose="020B0604030504040204" pitchFamily="34" charset="0"/>
            </a:rPr>
            <a:t>микрозаполнителем</a:t>
          </a:r>
          <a:r>
            <a:rPr lang="ru-RU" sz="1200" kern="1200" dirty="0" smtClean="0">
              <a:latin typeface="Tahoma" panose="020B0604030504040204" pitchFamily="34" charset="0"/>
              <a:cs typeface="Tahoma" panose="020B0604030504040204" pitchFamily="34" charset="0"/>
            </a:rPr>
            <a:t>, способствующим улучшению структур, строительно-технических свойств бетонов, улучшающим поверхность изделия, снижает потребность шпаклёвок и колера для последующей отделки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6308226" y="1820912"/>
        <a:ext cx="2040867" cy="1820912"/>
      </dsp:txXfrm>
    </dsp:sp>
    <dsp:sp modelId="{C8838B0B-C952-478D-B9B3-926235BE7327}">
      <dsp:nvSpPr>
        <dsp:cNvPr id="0" name=""/>
        <dsp:cNvSpPr/>
      </dsp:nvSpPr>
      <dsp:spPr>
        <a:xfrm>
          <a:off x="6570705" y="273136"/>
          <a:ext cx="1515909" cy="151590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B7BAF-A767-4791-9E54-D9DC20A80EF4}">
      <dsp:nvSpPr>
        <dsp:cNvPr id="0" name=""/>
        <dsp:cNvSpPr/>
      </dsp:nvSpPr>
      <dsp:spPr>
        <a:xfrm>
          <a:off x="271502" y="3869438"/>
          <a:ext cx="7682957" cy="682842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551E2-9937-4DC8-91CF-10F90E630E6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E6008-9CC0-45B6-886B-B3099691C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84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0760B-796A-4CB3-898E-6FD596DEB0B6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DFD4-FDBA-4E66-AE0B-8AFBBB44B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7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A0239F-2FF2-46C7-A8E3-097F6AAD44A2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1243013"/>
            <a:ext cx="4476750" cy="3357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87126"/>
            <a:ext cx="5486400" cy="39167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84613" y="9448185"/>
            <a:ext cx="2971800" cy="49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/>
            <a:fld id="{AB7C8CFA-7FB3-444A-8F93-18F220B4A6B0}" type="slidenum">
              <a:rPr lang="ru-RU" sz="1200"/>
              <a:pPr algn="r"/>
              <a:t>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187244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1DFD4-FDBA-4E66-AE0B-8AFBBB44B1A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9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1DFD4-FDBA-4E66-AE0B-8AFBBB44B1A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27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1DFD4-FDBA-4E66-AE0B-8AFBBB44B1A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27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1DFD4-FDBA-4E66-AE0B-8AFBBB44B1A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46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1DFD4-FDBA-4E66-AE0B-8AFBBB44B1A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2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30D9-260E-44CB-9F7B-DF694607D2C7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004E-6595-4ADC-831D-53C957E9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44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30D9-260E-44CB-9F7B-DF694607D2C7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004E-6595-4ADC-831D-53C957E9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8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30D9-260E-44CB-9F7B-DF694607D2C7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004E-6595-4ADC-831D-53C957E9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23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74C7-9B78-422F-9DC0-5F7F423D76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ОАО «НИИБТМЕТ» - более 40 лет на службе безопасности труда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7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57E9-4D01-4215-AC6D-8598C73F80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ОАО «НИИБТМЕТ» - более 40 лет на службе безопасности труда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93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BA5B-9D8D-4E6F-8129-30C7191A24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ОАО «НИИБТМЕТ» - более 40 лет на службе безопасности труда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4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960C-C704-4D24-A54F-0A20F6326E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ОАО «НИИБТМЕТ» - более 40 лет на службе безопасности труда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12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7E13-52DF-43CF-B1BE-115CC97F3A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ОАО «НИИБТМЕТ» - более 40 лет на службе безопасности труда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5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62B0-AD2C-4388-9472-171B4044EC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ОАО «НИИБТМЕТ» - более 40 лет на службе безопасности труда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51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831D-3D61-4A9D-AA62-3BFBA4BD7B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ОАО «НИИБТМЕТ» - более 40 лет на службе безопасности труда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7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0E4E-90C8-41D2-B21D-5D8A5B78AE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ОАО «НИИБТМЕТ» - более 40 лет на службе безопасности труда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3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30D9-260E-44CB-9F7B-DF694607D2C7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004E-6595-4ADC-831D-53C957E9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82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803F-BC59-48AE-BE2D-4E505FB561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ОАО «НИИБТМЕТ» - более 40 лет на службе безопасности труда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50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4401-4785-402D-B5D6-8B84CD0B6D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ОАО «НИИБТМЕТ» - более 40 лет на службе безопасности труда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57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4EEA-3868-4332-8EA1-479FFE1982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ОАО «НИИБТМЕТ» - более 40 лет на службе безопасности труда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18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850" y="1125538"/>
            <a:ext cx="4171950" cy="5000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171950" cy="5000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32138" y="6381750"/>
            <a:ext cx="2895600" cy="2873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ОАО "Научно-исследовательский институт безопасности труда в металлургии"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79388" y="6381750"/>
            <a:ext cx="360362" cy="360363"/>
          </a:xfrm>
        </p:spPr>
        <p:txBody>
          <a:bodyPr/>
          <a:lstStyle>
            <a:lvl1pPr>
              <a:defRPr/>
            </a:lvl1pPr>
          </a:lstStyle>
          <a:p>
            <a:fld id="{9DF5D433-0DF6-4D65-A99A-00CDC18CFB4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8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30D9-260E-44CB-9F7B-DF694607D2C7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004E-6595-4ADC-831D-53C957E9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4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30D9-260E-44CB-9F7B-DF694607D2C7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004E-6595-4ADC-831D-53C957E9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3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30D9-260E-44CB-9F7B-DF694607D2C7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004E-6595-4ADC-831D-53C957E9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30D9-260E-44CB-9F7B-DF694607D2C7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004E-6595-4ADC-831D-53C957E9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5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30D9-260E-44CB-9F7B-DF694607D2C7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004E-6595-4ADC-831D-53C957E9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70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30D9-260E-44CB-9F7B-DF694607D2C7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004E-6595-4ADC-831D-53C957E9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7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30D9-260E-44CB-9F7B-DF694607D2C7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004E-6595-4ADC-831D-53C957E9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22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30D9-260E-44CB-9F7B-DF694607D2C7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004E-6595-4ADC-831D-53C957E9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13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8F3F4-0D1A-4CE9-985E-320E5DF5CB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ОАО «НИИБТМЕТ» - более 40 лет на службе безопасности труда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8DFD2-F10C-43E6-8AFC-B51335507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2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7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6.jpeg"/><Relationship Id="rId4" Type="http://schemas.openxmlformats.org/officeDocument/2006/relationships/diagramData" Target="../diagrams/data2.xm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vialine.com/photoreports/47/144/0/518/9.html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-domostroy.ru/wp-content/uploads/2010/03/domagazobeton02.jpg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H="1">
            <a:off x="-9225" y="291885"/>
            <a:ext cx="8469657" cy="6566115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91723"/>
            <a:ext cx="7920880" cy="961613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ШЛАК ДОМЕННЫЙ ГРАНУЛИРОВАННЫЙ</a:t>
            </a: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МОЛОТЫЙ</a:t>
            </a: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 0799-001-99126491-2013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616934"/>
            <a:ext cx="5976664" cy="843945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слово в строительстве и производстве материалов</a:t>
            </a:r>
            <a:endParaRPr lang="ru-RU" sz="2400" b="1" dirty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91" y="291885"/>
            <a:ext cx="1656184" cy="432048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498591" y="791318"/>
            <a:ext cx="26277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«Мечел-Материалы»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4725144"/>
            <a:ext cx="0" cy="16561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7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950728"/>
            <a:ext cx="7772400" cy="83865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сравнения приведены фотографии поверхности железобетонных изделий:</a:t>
            </a:r>
            <a:endParaRPr lang="ru-RU" sz="1600" dirty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1123966" cy="293209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07504" y="6530521"/>
            <a:ext cx="17833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«Мечел-Материалы»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57110" y="906132"/>
            <a:ext cx="8229779" cy="0"/>
          </a:xfrm>
          <a:prstGeom prst="line">
            <a:avLst/>
          </a:prstGeom>
          <a:ln>
            <a:solidFill>
              <a:srgbClr val="1392D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9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37" y="196982"/>
            <a:ext cx="1123966" cy="293209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128505" y="490191"/>
            <a:ext cx="17833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«Мечел-Материалы»</a:t>
            </a:r>
            <a:endParaRPr lang="ru-RU" sz="9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51334" y="44624"/>
            <a:ext cx="8229600" cy="848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применения шлака доменного гранулированного молотого в производстве бетонов</a:t>
            </a:r>
            <a:endParaRPr lang="ru-RU" sz="2000" b="1" dirty="0">
              <a:solidFill>
                <a:srgbClr val="1392D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0066039"/>
              </p:ext>
            </p:extLst>
          </p:nvPr>
        </p:nvGraphicFramePr>
        <p:xfrm>
          <a:off x="179512" y="1819932"/>
          <a:ext cx="8732333" cy="446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Прямая соединительная линия 21"/>
          <p:cNvSpPr/>
          <p:nvPr/>
        </p:nvSpPr>
        <p:spPr>
          <a:xfrm flipH="1">
            <a:off x="5868144" y="2924944"/>
            <a:ext cx="1" cy="2952328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sp>
      <p:sp>
        <p:nvSpPr>
          <p:cNvPr id="23" name="Прямоугольник 22"/>
          <p:cNvSpPr/>
          <p:nvPr/>
        </p:nvSpPr>
        <p:spPr>
          <a:xfrm>
            <a:off x="107504" y="2370570"/>
            <a:ext cx="1185907" cy="406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30868" y="3512011"/>
            <a:ext cx="2160075" cy="854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Обычный бетон</a:t>
            </a:r>
            <a:endParaRPr lang="ru-RU" sz="3600" dirty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" descr="C:\Users\Foxconn\Desktop\работа\бетотек\бетотек\IMG_045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6" y="4819838"/>
            <a:ext cx="1800200" cy="1200133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oxconn\Desktop\работа\бетотек\бетотек\IMG_045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35" y="4819839"/>
            <a:ext cx="1800198" cy="1200132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oxconn\Desktop\работа\бетотек\бетотек\IMG_045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0796" y="4819837"/>
            <a:ext cx="1800199" cy="1200133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334" y="44624"/>
            <a:ext cx="8229600" cy="848789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применения шлака доменного гранулированного молотого в производстве бетонов</a:t>
            </a:r>
            <a:endParaRPr lang="ru-RU" sz="2000" b="1" dirty="0">
              <a:solidFill>
                <a:srgbClr val="1392D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110" y="1186622"/>
            <a:ext cx="8424936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8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 бетона марки В25*, кг/м3: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000" dirty="0"/>
          </a:p>
          <a:p>
            <a:pPr marL="0" indent="0">
              <a:lnSpc>
                <a:spcPct val="120000"/>
              </a:lnSpc>
              <a:buNone/>
            </a:pPr>
            <a:endParaRPr lang="ru-RU" sz="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0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Приведен ориентировочный состав бетона, необходимо вносить корректировки в зависимости от физико-химических характеристик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исходного сырья.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253770"/>
              </p:ext>
            </p:extLst>
          </p:nvPr>
        </p:nvGraphicFramePr>
        <p:xfrm>
          <a:off x="338082" y="1842543"/>
          <a:ext cx="8482392" cy="645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13732"/>
                <a:gridCol w="1413732"/>
                <a:gridCol w="1413732"/>
                <a:gridCol w="1413732"/>
                <a:gridCol w="1187038"/>
                <a:gridCol w="16404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Цемент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Шлак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Щебень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Песок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Добавки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Вода</a:t>
                      </a:r>
                      <a:endParaRPr lang="ru-RU" sz="1200" b="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300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90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800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5,7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На подвижность П3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одзаголовок 2"/>
          <p:cNvSpPr txBox="1">
            <a:spLocks/>
          </p:cNvSpPr>
          <p:nvPr/>
        </p:nvSpPr>
        <p:spPr>
          <a:xfrm>
            <a:off x="338083" y="3130838"/>
            <a:ext cx="794327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14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себестоимости при использовании молотого шлак при производстве бетонов: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4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288151"/>
              </p:ext>
            </p:extLst>
          </p:nvPr>
        </p:nvGraphicFramePr>
        <p:xfrm>
          <a:off x="246280" y="3490878"/>
          <a:ext cx="8640962" cy="2103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92031"/>
                <a:gridCol w="1292031"/>
                <a:gridCol w="1292031"/>
                <a:gridCol w="1292031"/>
                <a:gridCol w="1292031"/>
                <a:gridCol w="21808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Вяжущее в бетоне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Базовый состав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Новый состав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Ориентировочная стоимость с учетом доставки с НДС, руб.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95808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кг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кг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570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цемент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420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300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3500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232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шлак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1750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</a:t>
                      </a:r>
                      <a:r>
                        <a:rPr lang="ru-RU" sz="1200" baseline="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вяжущего, руб./м3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1470 </a:t>
                      </a: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руб./м3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1207,5 </a:t>
                      </a: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руб./м3</a:t>
                      </a:r>
                      <a:endParaRPr lang="ru-RU" sz="1200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Экономия</a:t>
                      </a:r>
                      <a:r>
                        <a:rPr lang="ru-RU" sz="1200" baseline="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</a:t>
                      </a:r>
                      <a:r>
                        <a:rPr lang="ru-RU" sz="1200" b="1" baseline="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262,5 </a:t>
                      </a:r>
                      <a:r>
                        <a:rPr lang="ru-RU" sz="1200" b="1" baseline="0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руб./м3</a:t>
                      </a:r>
                      <a:endParaRPr lang="ru-RU" sz="1200" b="1" dirty="0">
                        <a:solidFill>
                          <a:srgbClr val="33333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457110" y="906132"/>
            <a:ext cx="8229779" cy="0"/>
          </a:xfrm>
          <a:prstGeom prst="line">
            <a:avLst/>
          </a:prstGeom>
          <a:ln>
            <a:solidFill>
              <a:srgbClr val="1392D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1123966" cy="293209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07504" y="6530521"/>
            <a:ext cx="17833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«Мечел-Материалы»</a:t>
            </a:r>
            <a:endParaRPr lang="ru-RU" sz="9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23528" y="284122"/>
            <a:ext cx="7702624" cy="50405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 шлака </a:t>
            </a:r>
            <a:r>
              <a:rPr lang="ru-RU" sz="2000" b="1" dirty="0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доменного</a:t>
            </a:r>
            <a:r>
              <a:rPr lang="en-US" sz="2000" b="1" dirty="0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b="1" dirty="0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гранулированного молотого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37" y="196982"/>
            <a:ext cx="1123966" cy="293209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128505" y="490191"/>
            <a:ext cx="17833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«Мечел-Материалы»</a:t>
            </a:r>
            <a:endParaRPr lang="ru-RU" sz="9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5536" y="836712"/>
            <a:ext cx="8229779" cy="0"/>
          </a:xfrm>
          <a:prstGeom prst="line">
            <a:avLst/>
          </a:prstGeom>
          <a:ln>
            <a:solidFill>
              <a:srgbClr val="1392D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45646871"/>
              </p:ext>
            </p:extLst>
          </p:nvPr>
        </p:nvGraphicFramePr>
        <p:xfrm>
          <a:off x="397423" y="1397000"/>
          <a:ext cx="8351041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39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334" y="44624"/>
            <a:ext cx="8229600" cy="848789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применения шлака доменного гранулированного молотого в производстве бетонов</a:t>
            </a:r>
            <a:endParaRPr lang="ru-RU" sz="2000" b="1" dirty="0">
              <a:solidFill>
                <a:srgbClr val="1392D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8"/>
          <a:stretch/>
        </p:blipFill>
        <p:spPr bwMode="auto">
          <a:xfrm>
            <a:off x="611560" y="1556792"/>
            <a:ext cx="3282750" cy="259228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895573" y="1556792"/>
            <a:ext cx="479131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настоящий период времени молотый шлак внедрен в производство крупнейших производителей  бетонных смесей города Челябинска, Челябинской области, р. Башкортостан, в числе которых  как мобильные БРУ на строительных площадках, так и «стационарные» производители товарного бетона.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Осуществлены поставки в С-Петербург, Москву, Омск, Екатеринбург.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Одним из первых крупных партнеров-потребителей молотого шлака стала компания ООО «БРУ» г. Челябинска.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57110" y="906132"/>
            <a:ext cx="8229779" cy="0"/>
          </a:xfrm>
          <a:prstGeom prst="line">
            <a:avLst/>
          </a:prstGeom>
          <a:ln>
            <a:solidFill>
              <a:srgbClr val="1392D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1123966" cy="293209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07504" y="6530521"/>
            <a:ext cx="17833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«Мечел-Материалы»</a:t>
            </a:r>
            <a:endParaRPr lang="ru-RU" sz="9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1123966" cy="293209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7504" y="6530521"/>
            <a:ext cx="17833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«Мечел-Материалы»</a:t>
            </a:r>
            <a:endParaRPr lang="ru-RU" sz="9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1334" y="44624"/>
            <a:ext cx="8229600" cy="848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>
              <a:solidFill>
                <a:srgbClr val="1392D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3277" y="2868442"/>
            <a:ext cx="5688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llock" pitchFamily="34" charset="0"/>
                <a:cs typeface="Arial" pitchFamily="34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50000"/>
                  <a:lumOff val="50000"/>
                </a:schemeClr>
              </a:solidFill>
              <a:latin typeface="Pollock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510" y="1058532"/>
            <a:ext cx="8229779" cy="0"/>
          </a:xfrm>
          <a:prstGeom prst="line">
            <a:avLst/>
          </a:prstGeom>
          <a:ln>
            <a:solidFill>
              <a:srgbClr val="1392D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503734" y="197024"/>
            <a:ext cx="8229600" cy="848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слово в строительстве и производстве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9589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226212" y="1480169"/>
            <a:ext cx="7162212" cy="791355"/>
          </a:xfrm>
          <a:prstGeom prst="roundRect">
            <a:avLst/>
          </a:prstGeom>
          <a:solidFill>
            <a:srgbClr val="374253">
              <a:alpha val="88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44546A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633202" y="1387640"/>
            <a:ext cx="1155790" cy="611981"/>
          </a:xfrm>
          <a:prstGeom prst="rightArrow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330727" y="1506776"/>
            <a:ext cx="7209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экономической эффективности строительных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материалов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счет снижения </a:t>
            </a:r>
            <a:r>
              <a:rPr lang="ru-RU" b="1" u="sng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СТОИМОСТИ</a:t>
            </a:r>
            <a:endParaRPr lang="ru-RU" b="1" u="sng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827584" y="2492896"/>
            <a:ext cx="7488831" cy="3644080"/>
          </a:xfrm>
          <a:custGeom>
            <a:avLst/>
            <a:gdLst>
              <a:gd name="connsiteX0" fmla="*/ 0 w 1934765"/>
              <a:gd name="connsiteY0" fmla="*/ 193477 h 4063999"/>
              <a:gd name="connsiteX1" fmla="*/ 56668 w 1934765"/>
              <a:gd name="connsiteY1" fmla="*/ 56668 h 4063999"/>
              <a:gd name="connsiteX2" fmla="*/ 193477 w 1934765"/>
              <a:gd name="connsiteY2" fmla="*/ 0 h 4063999"/>
              <a:gd name="connsiteX3" fmla="*/ 1741288 w 1934765"/>
              <a:gd name="connsiteY3" fmla="*/ 0 h 4063999"/>
              <a:gd name="connsiteX4" fmla="*/ 1878097 w 1934765"/>
              <a:gd name="connsiteY4" fmla="*/ 56668 h 4063999"/>
              <a:gd name="connsiteX5" fmla="*/ 1934765 w 1934765"/>
              <a:gd name="connsiteY5" fmla="*/ 193477 h 4063999"/>
              <a:gd name="connsiteX6" fmla="*/ 1934765 w 1934765"/>
              <a:gd name="connsiteY6" fmla="*/ 3870522 h 4063999"/>
              <a:gd name="connsiteX7" fmla="*/ 1878097 w 1934765"/>
              <a:gd name="connsiteY7" fmla="*/ 4007331 h 4063999"/>
              <a:gd name="connsiteX8" fmla="*/ 1741288 w 1934765"/>
              <a:gd name="connsiteY8" fmla="*/ 4063999 h 4063999"/>
              <a:gd name="connsiteX9" fmla="*/ 193477 w 1934765"/>
              <a:gd name="connsiteY9" fmla="*/ 4063999 h 4063999"/>
              <a:gd name="connsiteX10" fmla="*/ 56668 w 1934765"/>
              <a:gd name="connsiteY10" fmla="*/ 4007331 h 4063999"/>
              <a:gd name="connsiteX11" fmla="*/ 0 w 1934765"/>
              <a:gd name="connsiteY11" fmla="*/ 3870522 h 4063999"/>
              <a:gd name="connsiteX12" fmla="*/ 0 w 1934765"/>
              <a:gd name="connsiteY12" fmla="*/ 193477 h 406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765" h="4063999">
                <a:moveTo>
                  <a:pt x="0" y="193477"/>
                </a:moveTo>
                <a:cubicBezTo>
                  <a:pt x="0" y="142164"/>
                  <a:pt x="20384" y="92952"/>
                  <a:pt x="56668" y="56668"/>
                </a:cubicBezTo>
                <a:cubicBezTo>
                  <a:pt x="92952" y="20384"/>
                  <a:pt x="142164" y="0"/>
                  <a:pt x="193477" y="0"/>
                </a:cubicBezTo>
                <a:lnTo>
                  <a:pt x="1741288" y="0"/>
                </a:lnTo>
                <a:cubicBezTo>
                  <a:pt x="1792601" y="0"/>
                  <a:pt x="1841813" y="20384"/>
                  <a:pt x="1878097" y="56668"/>
                </a:cubicBezTo>
                <a:cubicBezTo>
                  <a:pt x="1914381" y="92952"/>
                  <a:pt x="1934765" y="142164"/>
                  <a:pt x="1934765" y="193477"/>
                </a:cubicBezTo>
                <a:lnTo>
                  <a:pt x="1934765" y="3870522"/>
                </a:lnTo>
                <a:cubicBezTo>
                  <a:pt x="1934765" y="3921835"/>
                  <a:pt x="1914381" y="3971047"/>
                  <a:pt x="1878097" y="4007331"/>
                </a:cubicBezTo>
                <a:cubicBezTo>
                  <a:pt x="1841813" y="4043615"/>
                  <a:pt x="1792601" y="4063999"/>
                  <a:pt x="1741288" y="4063999"/>
                </a:cubicBezTo>
                <a:lnTo>
                  <a:pt x="193477" y="4063999"/>
                </a:lnTo>
                <a:cubicBezTo>
                  <a:pt x="142164" y="4063999"/>
                  <a:pt x="92952" y="4043615"/>
                  <a:pt x="56668" y="4007331"/>
                </a:cubicBezTo>
                <a:cubicBezTo>
                  <a:pt x="20384" y="3971047"/>
                  <a:pt x="0" y="3921835"/>
                  <a:pt x="0" y="3870522"/>
                </a:cubicBezTo>
                <a:lnTo>
                  <a:pt x="0" y="19347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3016249" spcCol="1270" anchor="ctr"/>
          <a:lstStyle/>
          <a:p>
            <a:pPr algn="ctr" defTabSz="2000250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23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37" y="196982"/>
            <a:ext cx="1123966" cy="293209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128505" y="490191"/>
            <a:ext cx="17833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«Мечел-Материалы»</a:t>
            </a:r>
            <a:endParaRPr lang="ru-RU" sz="9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23528" y="116632"/>
            <a:ext cx="7702624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тенденции в современном</a:t>
            </a:r>
            <a:br>
              <a:rPr lang="ru-RU" sz="2000" b="1" dirty="0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строительстве</a:t>
            </a:r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95536" y="836712"/>
            <a:ext cx="8229779" cy="0"/>
          </a:xfrm>
          <a:prstGeom prst="line">
            <a:avLst/>
          </a:prstGeom>
          <a:ln>
            <a:solidFill>
              <a:srgbClr val="1392D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Стрелка вниз 2"/>
          <p:cNvSpPr/>
          <p:nvPr/>
        </p:nvSpPr>
        <p:spPr>
          <a:xfrm>
            <a:off x="2323776" y="3534003"/>
            <a:ext cx="4373298" cy="2197763"/>
          </a:xfrm>
          <a:prstGeom prst="down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2981633" y="4170413"/>
            <a:ext cx="3057584" cy="914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</a:t>
            </a:r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МАТЕРИАЛОЕМКОСТИ</a:t>
            </a:r>
            <a:r>
              <a:rPr lang="ru-RU" sz="18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ru-RU" sz="1800" dirty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1878" y="2685110"/>
            <a:ext cx="2160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ED7D31">
                    <a:lumMod val="75000"/>
                  </a:srgbClr>
                </a:solidFill>
                <a:latin typeface="Impact" panose="020B0806030902050204" pitchFamily="34" charset="0"/>
              </a:rPr>
              <a:t>ЗА СЧЁТ:</a:t>
            </a:r>
            <a:endParaRPr lang="ru-RU" sz="4000" dirty="0">
              <a:solidFill>
                <a:srgbClr val="ED7D31">
                  <a:lumMod val="75000"/>
                </a:srgb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3811" y="6165304"/>
            <a:ext cx="8371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*при одновременном обеспечении высокой </a:t>
            </a:r>
            <a:r>
              <a:rPr lang="ru-RU" sz="16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долговечности и высоких физико-механических характеристик. </a:t>
            </a:r>
          </a:p>
        </p:txBody>
      </p:sp>
    </p:spTree>
    <p:extLst>
      <p:ext uri="{BB962C8B-B14F-4D97-AF65-F5344CB8AC3E}">
        <p14:creationId xmlns:p14="http://schemas.microsoft.com/office/powerpoint/2010/main" val="982058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84122"/>
            <a:ext cx="7702624" cy="50405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данной программы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r="5110"/>
          <a:stretch/>
        </p:blipFill>
        <p:spPr>
          <a:xfrm>
            <a:off x="406899" y="2159433"/>
            <a:ext cx="3363233" cy="2853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37" y="196982"/>
            <a:ext cx="1123966" cy="293209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128505" y="490191"/>
            <a:ext cx="17833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«Мечел-Материалы»</a:t>
            </a:r>
            <a:endParaRPr lang="ru-RU" sz="9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536" y="836712"/>
            <a:ext cx="8229779" cy="0"/>
          </a:xfrm>
          <a:prstGeom prst="line">
            <a:avLst/>
          </a:prstGeom>
          <a:ln>
            <a:solidFill>
              <a:srgbClr val="1392D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Подзаголовок 2"/>
          <p:cNvSpPr txBox="1">
            <a:spLocks/>
          </p:cNvSpPr>
          <p:nvPr/>
        </p:nvSpPr>
        <p:spPr>
          <a:xfrm>
            <a:off x="395536" y="5229200"/>
            <a:ext cx="821841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ПОМОЛЬНО-СМЕСИТЕЛЬНЫЙ КОМПЛЕКС –</a:t>
            </a:r>
          </a:p>
          <a:p>
            <a:r>
              <a:rPr lang="ru-RU" sz="24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СОВРЕМЕННОЕ ПРОИЗВОДСТВО МОЛОТОГО ГРАНУЛИРОВАННОГО ШЛАКА И ЦЕМЕНТОВ.</a:t>
            </a:r>
            <a:endParaRPr lang="ru-RU" sz="2400" dirty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ru-RU" sz="2000" dirty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59432"/>
            <a:ext cx="4288675" cy="2853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426235" y="941486"/>
            <a:ext cx="8218416" cy="1333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0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целях реализации данной программы в </a:t>
            </a:r>
            <a:r>
              <a:rPr lang="ru-RU" sz="20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2013г.</a:t>
            </a:r>
          </a:p>
          <a:p>
            <a:r>
              <a:rPr lang="ru-RU" sz="20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</a:t>
            </a:r>
            <a:r>
              <a:rPr lang="ru-RU" sz="20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«Мечел-Материалы» </a:t>
            </a:r>
            <a:r>
              <a:rPr lang="ru-RU" sz="20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вводит в </a:t>
            </a:r>
            <a:r>
              <a:rPr lang="ru-RU" sz="20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эксплуатацию один из крупнейших </a:t>
            </a:r>
            <a:r>
              <a:rPr lang="ru-RU" sz="20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объектов:</a:t>
            </a:r>
          </a:p>
        </p:txBody>
      </p:sp>
    </p:spTree>
    <p:extLst>
      <p:ext uri="{BB962C8B-B14F-4D97-AF65-F5344CB8AC3E}">
        <p14:creationId xmlns:p14="http://schemas.microsoft.com/office/powerpoint/2010/main" val="35828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84122"/>
            <a:ext cx="7702624" cy="50405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err="1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Помольно</a:t>
            </a:r>
            <a:r>
              <a:rPr lang="ru-RU" sz="2000" b="1" dirty="0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смесительный комплекс</a:t>
            </a:r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822" y="1340768"/>
            <a:ext cx="4464497" cy="4464496"/>
          </a:xfrm>
          <a:effectLst/>
        </p:spPr>
        <p:txBody>
          <a:bodyPr>
            <a:normAutofit fontScale="92500"/>
          </a:bodyPr>
          <a:lstStyle/>
          <a:p>
            <a:pPr algn="l">
              <a:lnSpc>
                <a:spcPct val="120000"/>
              </a:lnSpc>
            </a:pPr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Главная технологическая особенность ПСК – применение вертикально-валковых мельниц </a:t>
            </a:r>
            <a:r>
              <a:rPr lang="en-US" sz="2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Loesche</a:t>
            </a:r>
            <a:r>
              <a:rPr lang="en-US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LM53.3+3</a:t>
            </a:r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которые позволяют достичь максимальной степени измельчения – тонкости помола не менее 4500 м2/кг по </a:t>
            </a:r>
            <a:r>
              <a:rPr lang="ru-RU" sz="2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Блейну</a:t>
            </a:r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это первое подобное производство в России, построенное по современным европейским стандартам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37" y="196982"/>
            <a:ext cx="1123966" cy="293209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128505" y="490191"/>
            <a:ext cx="17833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«Мечел-Материалы»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536" y="836712"/>
            <a:ext cx="8229779" cy="0"/>
          </a:xfrm>
          <a:prstGeom prst="line">
            <a:avLst/>
          </a:prstGeom>
          <a:ln>
            <a:solidFill>
              <a:srgbClr val="1392D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312368" cy="4990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11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84122"/>
            <a:ext cx="7702624" cy="50405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окружающей среды</a:t>
            </a:r>
            <a:r>
              <a:rPr lang="en-US" sz="2000" b="1" dirty="0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340768"/>
            <a:ext cx="5620495" cy="4680520"/>
          </a:xfrm>
          <a:effectLst/>
        </p:spPr>
        <p:txBody>
          <a:bodyPr>
            <a:noAutofit/>
          </a:bodyPr>
          <a:lstStyle/>
          <a:p>
            <a:pPr marL="285750" indent="-285750" algn="l">
              <a:lnSpc>
                <a:spcPct val="120000"/>
              </a:lnSpc>
              <a:buFontTx/>
              <a:buChar char="-"/>
            </a:pP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расход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энергии при производстве молотого доменного гранулированного шлака составляет примерно 20 % расхода энергии при производстве портландцемента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120000"/>
              </a:lnSpc>
              <a:buFontTx/>
              <a:buChar char="-"/>
            </a:pP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выбросы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диоксида углерода (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равны 10 % объема выбросов при производстве 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портландцемента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120000"/>
              </a:lnSpc>
              <a:buFontTx/>
              <a:buChar char="-"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использование шлака примерно в 10 раз благоприятнее для окружающей среды, чем портландцемента</a:t>
            </a:r>
          </a:p>
          <a:p>
            <a:pPr marL="285750" indent="-285750" algn="l">
              <a:lnSpc>
                <a:spcPct val="120000"/>
              </a:lnSpc>
              <a:buFontTx/>
              <a:buChar char="-"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 требуется добычи известняка и 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глины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120000"/>
              </a:lnSpc>
              <a:buFontTx/>
              <a:buChar char="-"/>
            </a:pP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сокращается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количество захоронений 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металлургических отходов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37" y="196982"/>
            <a:ext cx="1123966" cy="293209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128505" y="490191"/>
            <a:ext cx="17833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«Мечел-Материалы»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536" y="836712"/>
            <a:ext cx="8229779" cy="0"/>
          </a:xfrm>
          <a:prstGeom prst="line">
            <a:avLst/>
          </a:prstGeom>
          <a:ln>
            <a:solidFill>
              <a:srgbClr val="1392D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Рисунок 8" descr="http://tn.new.fishki.net/26/upload/post/201403/17/1252292/5_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304256" cy="4400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2317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3520" y="1398617"/>
            <a:ext cx="8820473" cy="62119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Физико-механические показатели шлака доменного гранулированного молотого</a:t>
            </a:r>
            <a:b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695471"/>
              </p:ext>
            </p:extLst>
          </p:nvPr>
        </p:nvGraphicFramePr>
        <p:xfrm>
          <a:off x="539550" y="1988840"/>
          <a:ext cx="7975849" cy="81304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25543"/>
                <a:gridCol w="724689"/>
                <a:gridCol w="725543"/>
                <a:gridCol w="724689"/>
                <a:gridCol w="725543"/>
                <a:gridCol w="724689"/>
                <a:gridCol w="725543"/>
                <a:gridCol w="724689"/>
                <a:gridCol w="725543"/>
                <a:gridCol w="724689"/>
                <a:gridCol w="724689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CaO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SiO</a:t>
                      </a:r>
                      <a:r>
                        <a:rPr lang="en-US" sz="1250" baseline="-25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</a:t>
                      </a:r>
                      <a:r>
                        <a:rPr lang="en-US" sz="1250" baseline="-25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25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lang="en-US" sz="1250" baseline="-25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MgO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FeO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</a:t>
                      </a:r>
                      <a:r>
                        <a:rPr lang="en-US" sz="1250" baseline="-25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25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r>
                        <a:rPr lang="en-US" sz="1250" baseline="-25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25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TiO</a:t>
                      </a:r>
                      <a:r>
                        <a:rPr lang="en-US" sz="1250" baseline="-25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 err="1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MnO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34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50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r>
                        <a:rPr lang="ru-RU" sz="1250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,0 </a:t>
                      </a:r>
                      <a:r>
                        <a:rPr lang="ru-RU" sz="125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ru-RU" sz="1250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45,0</a:t>
                      </a:r>
                      <a:endParaRPr lang="ru-RU" sz="1000" b="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30,0 </a:t>
                      </a:r>
                      <a:r>
                        <a:rPr lang="ru-RU" sz="125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ru-RU" sz="1250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40,0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≥8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≤15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0,2-1,0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0,5-1,0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0,7-1,2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≤</a:t>
                      </a:r>
                      <a:r>
                        <a:rPr lang="ru-RU" sz="1250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4,0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≤</a:t>
                      </a:r>
                      <a:r>
                        <a:rPr lang="en-US" sz="1250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ru-RU" sz="1250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,0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≤</a:t>
                      </a:r>
                      <a:r>
                        <a:rPr lang="en-US" sz="1250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ru-RU" sz="1250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US" sz="1250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0,95-1,10</a:t>
                      </a: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535949"/>
              </p:ext>
            </p:extLst>
          </p:nvPr>
        </p:nvGraphicFramePr>
        <p:xfrm>
          <a:off x="468957" y="3309934"/>
          <a:ext cx="5831235" cy="250716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357415"/>
                <a:gridCol w="972081"/>
                <a:gridCol w="1501739"/>
              </a:tblGrid>
              <a:tr h="149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Показатель</a:t>
                      </a:r>
                      <a:endParaRPr lang="ru-RU" sz="10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Ед. изм.</a:t>
                      </a:r>
                      <a:endParaRPr lang="ru-RU" sz="10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Параметры</a:t>
                      </a:r>
                      <a:endParaRPr lang="ru-RU" sz="10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1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Размер зерна:</a:t>
                      </a:r>
                      <a:endParaRPr lang="ru-RU" sz="10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Содержание фракции, &lt; 0,080 мм</a:t>
                      </a:r>
                      <a:endParaRPr lang="ru-RU" sz="10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Содержание фракции, &lt; 0,020 мм</a:t>
                      </a:r>
                      <a:endParaRPr lang="ru-RU" sz="10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000" b="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000" b="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000" b="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0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Более 96,0</a:t>
                      </a:r>
                      <a:endParaRPr lang="ru-RU" sz="1000" b="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0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Более 60,0</a:t>
                      </a:r>
                      <a:endParaRPr lang="ru-RU" sz="1000" b="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1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Удельная поверхность, </a:t>
                      </a:r>
                      <a:r>
                        <a:rPr lang="ru-RU" sz="1250" b="1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</a:t>
                      </a:r>
                      <a:r>
                        <a:rPr lang="ru-RU" sz="1250" b="1" baseline="0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менее</a:t>
                      </a:r>
                      <a:endParaRPr lang="ru-RU" sz="10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</a:t>
                      </a:r>
                      <a:r>
                        <a:rPr lang="ru-RU" sz="1250" b="0" baseline="3000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ru-RU" sz="1250" b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/кг</a:t>
                      </a:r>
                      <a:endParaRPr lang="ru-RU" sz="1000" b="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450</a:t>
                      </a:r>
                      <a:endParaRPr lang="ru-RU" sz="1000" b="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7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Влажность, </a:t>
                      </a:r>
                      <a:endParaRPr lang="ru-RU" sz="10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000" b="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более 0,3</a:t>
                      </a:r>
                      <a:endParaRPr lang="ru-RU" sz="1000" b="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7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Содержание стекловидной фазы </a:t>
                      </a:r>
                      <a:endParaRPr lang="ru-RU" sz="10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000" b="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66,6</a:t>
                      </a:r>
                      <a:endParaRPr lang="ru-RU" sz="1000" b="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1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Активность шлака молотого естественного твердения в нормальных условиях в возрасте 28 суток, </a:t>
                      </a:r>
                      <a:r>
                        <a:rPr lang="ru-RU" sz="1250" b="1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более</a:t>
                      </a:r>
                      <a:endParaRPr lang="ru-RU" sz="10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МПа</a:t>
                      </a:r>
                      <a:endParaRPr lang="ru-RU" sz="1000" b="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000" b="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4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Удельная эффективная активность естественных радионуклидов, </a:t>
                      </a:r>
                      <a:r>
                        <a:rPr lang="ru-RU" sz="1250" b="1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менее</a:t>
                      </a:r>
                      <a:endParaRPr lang="ru-RU" sz="1000" b="1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Бк/кг</a:t>
                      </a:r>
                      <a:endParaRPr lang="ru-RU" sz="1000" b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370</a:t>
                      </a:r>
                      <a:endParaRPr lang="ru-RU" sz="1000" b="0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468957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1392D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27584" y="491512"/>
            <a:ext cx="77026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1392D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1123966" cy="293209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7504" y="6530521"/>
            <a:ext cx="17833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«Мечел-Материалы»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57110" y="836712"/>
            <a:ext cx="8229779" cy="0"/>
          </a:xfrm>
          <a:prstGeom prst="line">
            <a:avLst/>
          </a:prstGeom>
          <a:ln>
            <a:solidFill>
              <a:srgbClr val="1392D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395536" y="129141"/>
            <a:ext cx="77026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Физико-механические показатели </a:t>
            </a:r>
            <a:r>
              <a:rPr lang="ru-RU" sz="2000" b="1" dirty="0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шлака</a:t>
            </a:r>
            <a:endParaRPr lang="en-US" sz="2000" b="1" dirty="0" smtClean="0">
              <a:solidFill>
                <a:srgbClr val="1392D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sz="2000" b="1" dirty="0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доменного </a:t>
            </a:r>
            <a:r>
              <a:rPr lang="ru-RU" sz="2000" b="1" dirty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гранулированного молотого</a:t>
            </a:r>
          </a:p>
        </p:txBody>
      </p: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37" y="196982"/>
            <a:ext cx="1123966" cy="293209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128505" y="490191"/>
            <a:ext cx="17833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«Мечел-Материалы»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62" y="3140968"/>
            <a:ext cx="2567626" cy="302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334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1123966" cy="293209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7504" y="6530521"/>
            <a:ext cx="17833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«Мечел-Материалы»</a:t>
            </a:r>
            <a:endParaRPr lang="ru-RU" sz="9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110" y="906132"/>
            <a:ext cx="8229779" cy="0"/>
          </a:xfrm>
          <a:prstGeom prst="line">
            <a:avLst/>
          </a:prstGeom>
          <a:ln>
            <a:solidFill>
              <a:srgbClr val="1392D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51334" y="44624"/>
            <a:ext cx="8229600" cy="848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применения шлака доменного гранулированного молотого в производстве бетонов</a:t>
            </a:r>
            <a:endParaRPr lang="ru-RU" sz="2000" b="1" dirty="0">
              <a:solidFill>
                <a:srgbClr val="1392D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46169384"/>
              </p:ext>
            </p:extLst>
          </p:nvPr>
        </p:nvGraphicFramePr>
        <p:xfrm>
          <a:off x="107504" y="1009078"/>
          <a:ext cx="8856985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1351417" y="2636912"/>
            <a:ext cx="288032" cy="216024"/>
          </a:xfrm>
          <a:prstGeom prst="downArrow">
            <a:avLst/>
          </a:prstGeom>
          <a:solidFill>
            <a:srgbClr val="1392D1"/>
          </a:solidFill>
          <a:ln>
            <a:solidFill>
              <a:srgbClr val="139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2636912"/>
            <a:ext cx="288032" cy="216024"/>
          </a:xfrm>
          <a:prstGeom prst="downArrow">
            <a:avLst/>
          </a:prstGeom>
          <a:solidFill>
            <a:srgbClr val="1392D1"/>
          </a:solidFill>
          <a:ln>
            <a:solidFill>
              <a:srgbClr val="139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504551" y="2628124"/>
            <a:ext cx="288032" cy="216024"/>
          </a:xfrm>
          <a:prstGeom prst="downArrow">
            <a:avLst/>
          </a:prstGeom>
          <a:solidFill>
            <a:srgbClr val="1392D1"/>
          </a:solidFill>
          <a:ln>
            <a:solidFill>
              <a:srgbClr val="139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334" y="44624"/>
            <a:ext cx="8229600" cy="848789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</a:t>
            </a:r>
            <a:r>
              <a:rPr lang="ru-RU" sz="2000" b="1" dirty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ШЛАКА ДОМЕННОГО ГРАНУЛИРОВАННОГО МОЛОТОГО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267744" y="1124744"/>
            <a:ext cx="6419145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для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изготовления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растворов и бетонов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в гидротехническом, сельскохозяйственном, дорожном строительстве, в строительстве промышленных, общественных и жилых зданий, сооружений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,</a:t>
            </a:r>
          </a:p>
          <a:p>
            <a:pPr indent="0">
              <a:buNone/>
            </a:pP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ea typeface="Times New Roman"/>
            </a:endParaRPr>
          </a:p>
          <a:p>
            <a:pPr indent="18034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при  производстве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изделии и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конструкции из тяжелого бетона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широкой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номенклатуры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как с применением ТВО, так и нормального твердения</a:t>
            </a:r>
          </a:p>
          <a:p>
            <a:pPr indent="0">
              <a:buNone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ea typeface="Times New Roman"/>
            </a:endParaRPr>
          </a:p>
          <a:p>
            <a:pPr indent="18034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для производства ячеистых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блоков,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пенополистиролбетоных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блоков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. </a:t>
            </a:r>
          </a:p>
          <a:p>
            <a:pPr indent="180340"/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ea typeface="Times New Roman"/>
            </a:endParaRPr>
          </a:p>
          <a:p>
            <a:pPr indent="18034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для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изготовления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безклинкерных щелочеактивированных вяжущих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(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геополимеров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) и производства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шлакощелочных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бетонов</a:t>
            </a:r>
          </a:p>
          <a:p>
            <a:pPr indent="180340"/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ea typeface="Times New Roman"/>
            </a:endParaRPr>
          </a:p>
          <a:p>
            <a:pPr indent="180340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при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изготовлении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шлакопортландцемента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 методом смешивания, изготовления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сухих строительных смесей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различного назначения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57110" y="906132"/>
            <a:ext cx="8229779" cy="0"/>
          </a:xfrm>
          <a:prstGeom prst="line">
            <a:avLst/>
          </a:prstGeom>
          <a:ln>
            <a:solidFill>
              <a:srgbClr val="1392D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1123966" cy="293209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07504" y="6530521"/>
            <a:ext cx="17833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«Мечел-Материалы»</a:t>
            </a:r>
            <a:endParaRPr lang="ru-RU" sz="9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 descr="Баку - навесные дороги и мосты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3459"/>
            <a:ext cx="1805542" cy="1489720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Железобетонные изделия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1805542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http://www.info-domostroy.ru/wp-content/uploads/2010/03/domagazobeton02-300x220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9"/>
            <a:ext cx="1805542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92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Foxconn\Desktop\работа\бетотек\бетотек\IMG_04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t="20311" r="7024" b="10332"/>
          <a:stretch/>
        </p:blipFill>
        <p:spPr bwMode="auto">
          <a:xfrm>
            <a:off x="4914875" y="1797432"/>
            <a:ext cx="2557649" cy="1487552"/>
          </a:xfrm>
          <a:prstGeom prst="roundRect">
            <a:avLst/>
          </a:prstGeom>
          <a:noFill/>
          <a:effectLst>
            <a:outerShdw blurRad="190500" algn="ctr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oxconn\Desktop\работа\бетотек\бетотек\IMG_03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7"/>
          <a:stretch/>
        </p:blipFill>
        <p:spPr bwMode="auto">
          <a:xfrm>
            <a:off x="1403648" y="1797432"/>
            <a:ext cx="2547086" cy="1487552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251520" y="1052736"/>
            <a:ext cx="871296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Проведены все соответствующие испытания на предмет использования молотого шлака в качестве одного из основных компонентов бетонной смеси при производстве железобетонных изделий. </a:t>
            </a:r>
          </a:p>
          <a:p>
            <a:pPr algn="l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</a:t>
            </a:r>
            <a:r>
              <a:rPr lang="ru-RU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Бетотек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активно использует молотый шлак при производстве стеновых панелей с ТВО в кассетных установках.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43522" y="3462723"/>
            <a:ext cx="6852814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14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себестоимости при использовании молотого шлак при производстве ЖБИ: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385150"/>
              </p:ext>
            </p:extLst>
          </p:nvPr>
        </p:nvGraphicFramePr>
        <p:xfrm>
          <a:off x="251520" y="3822763"/>
          <a:ext cx="8640962" cy="1920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92031"/>
                <a:gridCol w="1292031"/>
                <a:gridCol w="1292031"/>
                <a:gridCol w="1292031"/>
                <a:gridCol w="1292031"/>
                <a:gridCol w="21808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Вяжущее в бетоне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Базовый состав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Новый состав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Ориентировочная стоимость с учетом доставки с НДС, руб.</a:t>
                      </a:r>
                      <a:endParaRPr lang="ru-RU" sz="1200" dirty="0"/>
                    </a:p>
                  </a:txBody>
                  <a:tcPr/>
                </a:tc>
              </a:tr>
              <a:tr h="19580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5701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цемент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300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3500</a:t>
                      </a:r>
                      <a:endParaRPr lang="ru-RU" sz="1200" dirty="0"/>
                    </a:p>
                  </a:txBody>
                  <a:tcPr/>
                </a:tc>
              </a:tr>
              <a:tr h="2232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шлак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190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1750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Стоимость</a:t>
                      </a:r>
                      <a:r>
                        <a:rPr lang="ru-RU" sz="1200" baseline="0" dirty="0" smtClean="0"/>
                        <a:t> вяжущего, руб./м3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1540 руб./м3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1382,5 </a:t>
                      </a:r>
                      <a:r>
                        <a:rPr lang="ru-RU" sz="1200" dirty="0" smtClean="0"/>
                        <a:t>руб./м3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Экономия</a:t>
                      </a:r>
                      <a:r>
                        <a:rPr lang="ru-RU" sz="1200" baseline="0" dirty="0" smtClean="0"/>
                        <a:t> – </a:t>
                      </a:r>
                      <a:r>
                        <a:rPr lang="ru-RU" sz="1200" b="1" baseline="0" dirty="0" smtClean="0"/>
                        <a:t>157,5 </a:t>
                      </a:r>
                      <a:r>
                        <a:rPr lang="ru-RU" sz="1200" b="1" baseline="0" dirty="0" smtClean="0"/>
                        <a:t>руб./м3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1520" y="584233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подборе составов бетонных смесей для производства строительных изделий с термовлажностной обработкой при  замещении цементов  до 50%-80%, экономический эффект будет еще существеннее, не смотря на необходимость некоторого подъема температуры в пропарочных камерах и подбора химических добавок.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57110" y="906132"/>
            <a:ext cx="8229779" cy="0"/>
          </a:xfrm>
          <a:prstGeom prst="line">
            <a:avLst/>
          </a:prstGeom>
          <a:ln>
            <a:solidFill>
              <a:srgbClr val="1392D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7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37" y="196982"/>
            <a:ext cx="1123966" cy="293209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128505" y="490191"/>
            <a:ext cx="17833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«Мечел-Материалы»</a:t>
            </a:r>
            <a:endParaRPr lang="ru-RU" sz="9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51334" y="44624"/>
            <a:ext cx="8229600" cy="848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1392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применения шлака доменного гранулированного молотого в производстве ЖБИ</a:t>
            </a:r>
            <a:endParaRPr lang="ru-RU" sz="2000" b="1" dirty="0">
              <a:solidFill>
                <a:srgbClr val="1392D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17370</TotalTime>
  <Words>988</Words>
  <Application>Microsoft Office PowerPoint</Application>
  <PresentationFormat>Экран (4:3)</PresentationFormat>
  <Paragraphs>204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ШЛАК ДОМЕННЫЙ ГРАНУЛИРОВАННЫЙ МОЛОТЫЙ ТУ 0799-001-99126491-2013</vt:lpstr>
      <vt:lpstr>Презентация PowerPoint</vt:lpstr>
      <vt:lpstr>Реализация данной программы </vt:lpstr>
      <vt:lpstr>Помольно – смесительный комплекс</vt:lpstr>
      <vt:lpstr>Защита окружающей среды </vt:lpstr>
      <vt:lpstr>Физико-механические показатели шлака доменного гранулированного молотого </vt:lpstr>
      <vt:lpstr>Презентация PowerPoint</vt:lpstr>
      <vt:lpstr>ПРИМЕНЕНИЕ ШЛАКА ДОМЕННОГО ГРАНУЛИРОВАННОГО МОЛОТОГО</vt:lpstr>
      <vt:lpstr>Презентация PowerPoint</vt:lpstr>
      <vt:lpstr>Для сравнения приведены фотографии поверхности железобетонных изделий:</vt:lpstr>
      <vt:lpstr>Опыт применения шлака доменного гранулированного молотого в производстве бетонов</vt:lpstr>
      <vt:lpstr>Преимущества шлака доменного гранулированного молотого </vt:lpstr>
      <vt:lpstr>Опыт применения шлака доменного гранулированного молотого в производстве бетонов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ШЛАК ДОМЕННЫЙ ГРАНУЛИРОВАННЫЙ МОЛОТЫЙ ТУ 0799-001-99126491-2013</dc:title>
  <dc:creator>Foxconn</dc:creator>
  <cp:lastModifiedBy>Птичников Александр Геннадьевич</cp:lastModifiedBy>
  <cp:revision>211</cp:revision>
  <dcterms:created xsi:type="dcterms:W3CDTF">2014-09-09T14:09:44Z</dcterms:created>
  <dcterms:modified xsi:type="dcterms:W3CDTF">2014-10-03T04:30:50Z</dcterms:modified>
</cp:coreProperties>
</file>